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ms-office.legacyDiagramText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legacyDocTextInfo.bin" ContentType="application/vnd.ms-office.legacyDocTextInfo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6"/>
  </p:notesMasterIdLst>
  <p:sldIdLst>
    <p:sldId id="288" r:id="rId2"/>
    <p:sldId id="287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9" r:id="rId12"/>
    <p:sldId id="300" r:id="rId13"/>
    <p:sldId id="301" r:id="rId14"/>
    <p:sldId id="302" r:id="rId15"/>
    <p:sldId id="289" r:id="rId16"/>
    <p:sldId id="257" r:id="rId17"/>
    <p:sldId id="258" r:id="rId18"/>
    <p:sldId id="259" r:id="rId19"/>
    <p:sldId id="260" r:id="rId20"/>
    <p:sldId id="261" r:id="rId21"/>
    <p:sldId id="262" r:id="rId22"/>
    <p:sldId id="263" r:id="rId23"/>
    <p:sldId id="264" r:id="rId24"/>
    <p:sldId id="265" r:id="rId25"/>
    <p:sldId id="266" r:id="rId26"/>
    <p:sldId id="267" r:id="rId27"/>
    <p:sldId id="268" r:id="rId28"/>
    <p:sldId id="269" r:id="rId29"/>
    <p:sldId id="270" r:id="rId30"/>
    <p:sldId id="271" r:id="rId31"/>
    <p:sldId id="272" r:id="rId32"/>
    <p:sldId id="273" r:id="rId33"/>
    <p:sldId id="274" r:id="rId34"/>
    <p:sldId id="275" r:id="rId35"/>
    <p:sldId id="276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4" r:id="rId44"/>
    <p:sldId id="285" r:id="rId45"/>
  </p:sldIdLst>
  <p:sldSz cx="9144000" cy="6858000" type="screen4x3"/>
  <p:notesSz cx="6881813" cy="100028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59" autoAdjust="0"/>
  </p:normalViewPr>
  <p:slideViewPr>
    <p:cSldViewPr>
      <p:cViewPr varScale="1">
        <p:scale>
          <a:sx n="107" d="100"/>
          <a:sy n="107" d="100"/>
        </p:scale>
        <p:origin x="-163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06/relationships/legacyDocTextInfo" Target="legacyDocTextInfo.bin"/></Relationships>
</file>

<file path=ppt/drawings/_rels/vmlDrawing1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8.bin"/><Relationship Id="rId3" Type="http://schemas.microsoft.com/office/2006/relationships/legacyDiagramText" Target="legacyDiagramText3.bin"/><Relationship Id="rId7" Type="http://schemas.microsoft.com/office/2006/relationships/legacyDiagramText" Target="legacyDiagramText7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16.bin"/><Relationship Id="rId3" Type="http://schemas.microsoft.com/office/2006/relationships/legacyDiagramText" Target="legacyDiagramText11.bin"/><Relationship Id="rId7" Type="http://schemas.microsoft.com/office/2006/relationships/legacyDiagramText" Target="legacyDiagramText15.bin"/><Relationship Id="rId2" Type="http://schemas.microsoft.com/office/2006/relationships/legacyDiagramText" Target="legacyDiagramText10.bin"/><Relationship Id="rId1" Type="http://schemas.microsoft.com/office/2006/relationships/legacyDiagramText" Target="legacyDiagramText9.bin"/><Relationship Id="rId6" Type="http://schemas.microsoft.com/office/2006/relationships/legacyDiagramText" Target="legacyDiagramText14.bin"/><Relationship Id="rId11" Type="http://schemas.microsoft.com/office/2006/relationships/legacyDiagramText" Target="legacyDiagramText19.bin"/><Relationship Id="rId5" Type="http://schemas.microsoft.com/office/2006/relationships/legacyDiagramText" Target="legacyDiagramText13.bin"/><Relationship Id="rId10" Type="http://schemas.microsoft.com/office/2006/relationships/legacyDiagramText" Target="legacyDiagramText18.bin"/><Relationship Id="rId4" Type="http://schemas.microsoft.com/office/2006/relationships/legacyDiagramText" Target="legacyDiagramText12.bin"/><Relationship Id="rId9" Type="http://schemas.microsoft.com/office/2006/relationships/legacyDiagramText" Target="legacyDiagramText17.bin"/></Relationships>
</file>

<file path=ppt/drawings/_rels/vmlDrawing3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27.bin"/><Relationship Id="rId13" Type="http://schemas.microsoft.com/office/2006/relationships/legacyDiagramText" Target="legacyDiagramText32.bin"/><Relationship Id="rId3" Type="http://schemas.microsoft.com/office/2006/relationships/legacyDiagramText" Target="legacyDiagramText22.bin"/><Relationship Id="rId7" Type="http://schemas.microsoft.com/office/2006/relationships/legacyDiagramText" Target="legacyDiagramText26.bin"/><Relationship Id="rId12" Type="http://schemas.microsoft.com/office/2006/relationships/legacyDiagramText" Target="legacyDiagramText31.bin"/><Relationship Id="rId2" Type="http://schemas.microsoft.com/office/2006/relationships/legacyDiagramText" Target="legacyDiagramText21.bin"/><Relationship Id="rId1" Type="http://schemas.microsoft.com/office/2006/relationships/legacyDiagramText" Target="legacyDiagramText20.bin"/><Relationship Id="rId6" Type="http://schemas.microsoft.com/office/2006/relationships/legacyDiagramText" Target="legacyDiagramText25.bin"/><Relationship Id="rId11" Type="http://schemas.microsoft.com/office/2006/relationships/legacyDiagramText" Target="legacyDiagramText30.bin"/><Relationship Id="rId5" Type="http://schemas.microsoft.com/office/2006/relationships/legacyDiagramText" Target="legacyDiagramText24.bin"/><Relationship Id="rId10" Type="http://schemas.microsoft.com/office/2006/relationships/legacyDiagramText" Target="legacyDiagramText29.bin"/><Relationship Id="rId4" Type="http://schemas.microsoft.com/office/2006/relationships/legacyDiagramText" Target="legacyDiagramText23.bin"/><Relationship Id="rId9" Type="http://schemas.microsoft.com/office/2006/relationships/legacyDiagramText" Target="legacyDiagramText28.bin"/></Relationships>
</file>

<file path=ppt/drawings/_rels/vmlDrawing4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5.bin"/><Relationship Id="rId2" Type="http://schemas.microsoft.com/office/2006/relationships/legacyDiagramText" Target="legacyDiagramText34.bin"/><Relationship Id="rId1" Type="http://schemas.microsoft.com/office/2006/relationships/legacyDiagramText" Target="legacyDiagramText33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3;n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8132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13315" name="Google Shape;4;n"/>
          <p:cNvSpPr txBox="1">
            <a:spLocks noGrp="1"/>
          </p:cNvSpPr>
          <p:nvPr/>
        </p:nvSpPr>
        <p:spPr bwMode="auto">
          <a:xfrm>
            <a:off x="3898900" y="0"/>
            <a:ext cx="298132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 algn="r">
              <a:buClr>
                <a:srgbClr val="000000"/>
              </a:buClr>
              <a:buSzPts val="1400"/>
              <a:buFont typeface="Arial" charset="0"/>
              <a:buNone/>
            </a:pPr>
            <a:endParaRPr lang="ru-RU" sz="1200"/>
          </a:p>
        </p:txBody>
      </p:sp>
      <p:sp>
        <p:nvSpPr>
          <p:cNvPr id="13316" name="Google Shape;5;n"/>
          <p:cNvSpPr>
            <a:spLocks noGrp="1" noRot="1"/>
          </p:cNvSpPr>
          <p:nvPr>
            <p:ph type="sldImg" idx="3"/>
          </p:nvPr>
        </p:nvSpPr>
        <p:spPr bwMode="auto">
          <a:xfrm>
            <a:off x="941388" y="750888"/>
            <a:ext cx="4999037" cy="37496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0000" y="0"/>
              </a:cxn>
              <a:cxn ang="0">
                <a:pos x="120000" y="120000"/>
              </a:cxn>
              <a:cxn ang="0">
                <a:pos x="0" y="120000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3317" name="Google Shape;6;n"/>
          <p:cNvSpPr txBox="1">
            <a:spLocks noGrp="1"/>
          </p:cNvSpPr>
          <p:nvPr>
            <p:ph type="body" idx="1"/>
          </p:nvPr>
        </p:nvSpPr>
        <p:spPr bwMode="auto">
          <a:xfrm>
            <a:off x="687388" y="4751388"/>
            <a:ext cx="5507037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3318" name="Google Shape;7;n"/>
          <p:cNvSpPr txBox="1">
            <a:spLocks noGrp="1"/>
          </p:cNvSpPr>
          <p:nvPr/>
        </p:nvSpPr>
        <p:spPr bwMode="auto">
          <a:xfrm>
            <a:off x="0" y="9501188"/>
            <a:ext cx="29813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>
              <a:buClr>
                <a:srgbClr val="000000"/>
              </a:buClr>
              <a:buSzPts val="1400"/>
              <a:buFont typeface="Arial" charset="0"/>
              <a:buNone/>
            </a:pPr>
            <a:endParaRPr lang="ru-RU" sz="1800"/>
          </a:p>
        </p:txBody>
      </p:sp>
      <p:sp>
        <p:nvSpPr>
          <p:cNvPr id="13319" name="Google Shape;8;n"/>
          <p:cNvSpPr txBox="1">
            <a:spLocks noGrp="1"/>
          </p:cNvSpPr>
          <p:nvPr/>
        </p:nvSpPr>
        <p:spPr bwMode="auto">
          <a:xfrm>
            <a:off x="3898900" y="9501188"/>
            <a:ext cx="29813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Clr>
                <a:srgbClr val="000000"/>
              </a:buClr>
              <a:buFont typeface="Arial" charset="0"/>
              <a:buNone/>
            </a:pPr>
            <a:fld id="{DA3056D7-FB11-46ED-BE02-BAB70955FA2A}" type="slidenum">
              <a:rPr lang="en-US" sz="1200"/>
              <a:pPr algn="r">
                <a:buClr>
                  <a:srgbClr val="000000"/>
                </a:buClr>
                <a:buFont typeface="Arial" charset="0"/>
                <a:buNone/>
              </a:pPr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Google Shape;85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92163" name="Google Shape;86;p4:notes"/>
          <p:cNvSpPr>
            <a:spLocks noGrp="1" noRot="1" noTextEdi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Google Shape;166;p1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33794" name="Google Shape;167;p14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Google Shape;177;p1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35842" name="Google Shape;178;p15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Google Shape;188;p1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37890" name="Google Shape;189;p16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Google Shape;199;p1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39938" name="Google Shape;200;p17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Google Shape;207;p1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41986" name="Google Shape;208;p18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Google Shape;215;p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44034" name="Google Shape;216;p19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Google Shape;224;p2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46082" name="Google Shape;225;p20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Google Shape;233;p21:notes"/>
          <p:cNvSpPr>
            <a:spLocks noGrp="1" noRot="1"/>
          </p:cNvSpPr>
          <p:nvPr>
            <p:ph type="sldImg" idx="2"/>
          </p:nvPr>
        </p:nvSpPr>
        <p:spPr>
          <a:noFill/>
          <a:ln>
            <a:noFill/>
          </a:ln>
        </p:spPr>
      </p:sp>
      <p:sp>
        <p:nvSpPr>
          <p:cNvPr id="48130" name="Google Shape;234;p21:notes"/>
          <p:cNvSpPr txBox="1">
            <a:spLocks noGrp="1"/>
          </p:cNvSpPr>
          <p:nvPr>
            <p:ph type="body" idx="1"/>
          </p:nvPr>
        </p:nvSpPr>
        <p:spPr>
          <a:noFill/>
          <a:ln/>
        </p:spPr>
        <p:txBody>
          <a:bodyPr tIns="45700" bIns="45700"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48131" name="Google Shape;235;p21:notes"/>
          <p:cNvSpPr txBox="1">
            <a:spLocks noChangeArrowheads="1"/>
          </p:cNvSpPr>
          <p:nvPr/>
        </p:nvSpPr>
        <p:spPr bwMode="auto">
          <a:xfrm>
            <a:off x="3898900" y="9501188"/>
            <a:ext cx="29813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Clr>
                <a:srgbClr val="000000"/>
              </a:buClr>
              <a:buFont typeface="Arial" charset="0"/>
              <a:buNone/>
            </a:pPr>
            <a:fld id="{AC465CB6-0A9D-439F-9FA7-5B2638F888F8}" type="slidenum">
              <a:rPr lang="en-US" sz="1200"/>
              <a:pPr algn="r">
                <a:buClr>
                  <a:srgbClr val="000000"/>
                </a:buClr>
                <a:buFont typeface="Arial" charset="0"/>
                <a:buNone/>
              </a:pPr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Google Shape;243;p2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50178" name="Google Shape;244;p23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Google Shape;254;p2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52226" name="Google Shape;255;p24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Google Shape;93;p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17410" name="Google Shape;94;p6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Google Shape;263;p2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54274" name="Google Shape;264;p25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Google Shape;272;p2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56322" name="Google Shape;273;p26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Google Shape;282;p2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58370" name="Google Shape;283;p27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Google Shape;290;p2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60418" name="Google Shape;291;p28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Google Shape;298;p2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62466" name="Google Shape;299;p29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Google Shape;307;p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64514" name="Google Shape;308;p30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Google Shape;316;p3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66562" name="Google Shape;317;p31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Google Shape;325;p32:notes"/>
          <p:cNvSpPr>
            <a:spLocks noGrp="1" noRot="1"/>
          </p:cNvSpPr>
          <p:nvPr>
            <p:ph type="sldImg" idx="2"/>
          </p:nvPr>
        </p:nvSpPr>
        <p:spPr>
          <a:noFill/>
          <a:ln>
            <a:noFill/>
          </a:ln>
        </p:spPr>
      </p:sp>
      <p:sp>
        <p:nvSpPr>
          <p:cNvPr id="68610" name="Google Shape;326;p32:notes"/>
          <p:cNvSpPr txBox="1">
            <a:spLocks noGrp="1"/>
          </p:cNvSpPr>
          <p:nvPr>
            <p:ph type="body" idx="1"/>
          </p:nvPr>
        </p:nvSpPr>
        <p:spPr>
          <a:noFill/>
          <a:ln/>
        </p:spPr>
        <p:txBody>
          <a:bodyPr tIns="45700" bIns="45700"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68611" name="Google Shape;327;p32:notes"/>
          <p:cNvSpPr txBox="1">
            <a:spLocks noChangeArrowheads="1"/>
          </p:cNvSpPr>
          <p:nvPr/>
        </p:nvSpPr>
        <p:spPr bwMode="auto">
          <a:xfrm>
            <a:off x="3898900" y="9501188"/>
            <a:ext cx="29813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Clr>
                <a:srgbClr val="000000"/>
              </a:buClr>
              <a:buFont typeface="Arial" charset="0"/>
              <a:buNone/>
            </a:pPr>
            <a:fld id="{7AD1C1D5-009A-4418-A0D4-1C86330092F8}" type="slidenum">
              <a:rPr lang="en-US" sz="1200"/>
              <a:pPr algn="r">
                <a:buClr>
                  <a:srgbClr val="000000"/>
                </a:buClr>
                <a:buFont typeface="Arial" charset="0"/>
                <a:buNone/>
              </a:pPr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Google Shape;336;p34:notes"/>
          <p:cNvSpPr>
            <a:spLocks noGrp="1" noRot="1"/>
          </p:cNvSpPr>
          <p:nvPr>
            <p:ph type="sldImg" idx="2"/>
          </p:nvPr>
        </p:nvSpPr>
        <p:spPr>
          <a:noFill/>
          <a:ln>
            <a:noFill/>
          </a:ln>
        </p:spPr>
      </p:sp>
      <p:sp>
        <p:nvSpPr>
          <p:cNvPr id="70658" name="Google Shape;337;p34:notes"/>
          <p:cNvSpPr txBox="1">
            <a:spLocks noGrp="1"/>
          </p:cNvSpPr>
          <p:nvPr>
            <p:ph type="body" idx="1"/>
          </p:nvPr>
        </p:nvSpPr>
        <p:spPr>
          <a:noFill/>
          <a:ln/>
        </p:spPr>
        <p:txBody>
          <a:bodyPr tIns="45700" bIns="45700"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70659" name="Google Shape;338;p34:notes"/>
          <p:cNvSpPr txBox="1">
            <a:spLocks noChangeArrowheads="1"/>
          </p:cNvSpPr>
          <p:nvPr/>
        </p:nvSpPr>
        <p:spPr bwMode="auto">
          <a:xfrm>
            <a:off x="3898900" y="9501188"/>
            <a:ext cx="29813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Clr>
                <a:srgbClr val="000000"/>
              </a:buClr>
              <a:buFont typeface="Arial" charset="0"/>
              <a:buNone/>
            </a:pPr>
            <a:fld id="{8DE0C160-7E6A-48BB-864A-D130A2A39016}" type="slidenum">
              <a:rPr lang="en-US" sz="1200"/>
              <a:pPr algn="r">
                <a:buClr>
                  <a:srgbClr val="000000"/>
                </a:buClr>
                <a:buFont typeface="Arial" charset="0"/>
                <a:buNone/>
              </a:pPr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Google Shape;346;p36:notes"/>
          <p:cNvSpPr>
            <a:spLocks noGrp="1" noRot="1"/>
          </p:cNvSpPr>
          <p:nvPr>
            <p:ph type="sldImg" idx="2"/>
          </p:nvPr>
        </p:nvSpPr>
        <p:spPr>
          <a:noFill/>
          <a:ln>
            <a:noFill/>
          </a:ln>
        </p:spPr>
      </p:sp>
      <p:sp>
        <p:nvSpPr>
          <p:cNvPr id="72706" name="Google Shape;347;p36:notes"/>
          <p:cNvSpPr txBox="1">
            <a:spLocks noGrp="1"/>
          </p:cNvSpPr>
          <p:nvPr>
            <p:ph type="body" idx="1"/>
          </p:nvPr>
        </p:nvSpPr>
        <p:spPr>
          <a:noFill/>
          <a:ln/>
        </p:spPr>
        <p:txBody>
          <a:bodyPr tIns="45700" bIns="45700"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72707" name="Google Shape;348;p36:notes"/>
          <p:cNvSpPr txBox="1">
            <a:spLocks noChangeArrowheads="1"/>
          </p:cNvSpPr>
          <p:nvPr/>
        </p:nvSpPr>
        <p:spPr bwMode="auto">
          <a:xfrm>
            <a:off x="3898900" y="9501188"/>
            <a:ext cx="29813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Clr>
                <a:srgbClr val="000000"/>
              </a:buClr>
              <a:buFont typeface="Arial" charset="0"/>
              <a:buNone/>
            </a:pPr>
            <a:fld id="{13814BE3-E222-4AFD-883A-3F061B25FCFD}" type="slidenum">
              <a:rPr lang="en-US" sz="1200"/>
              <a:pPr algn="r">
                <a:buClr>
                  <a:srgbClr val="000000"/>
                </a:buClr>
                <a:buFont typeface="Arial" charset="0"/>
                <a:buNone/>
              </a:pPr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Google Shape;104;p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19458" name="Google Shape;105;p7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Google Shape;357;p38:notes"/>
          <p:cNvSpPr>
            <a:spLocks noGrp="1" noRot="1"/>
          </p:cNvSpPr>
          <p:nvPr>
            <p:ph type="sldImg" idx="2"/>
          </p:nvPr>
        </p:nvSpPr>
        <p:spPr>
          <a:noFill/>
          <a:ln>
            <a:noFill/>
          </a:ln>
        </p:spPr>
      </p:sp>
      <p:sp>
        <p:nvSpPr>
          <p:cNvPr id="74754" name="Google Shape;358;p38:notes"/>
          <p:cNvSpPr txBox="1">
            <a:spLocks noGrp="1"/>
          </p:cNvSpPr>
          <p:nvPr>
            <p:ph type="body" idx="1"/>
          </p:nvPr>
        </p:nvSpPr>
        <p:spPr>
          <a:noFill/>
          <a:ln/>
        </p:spPr>
        <p:txBody>
          <a:bodyPr tIns="45700" bIns="45700"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74755" name="Google Shape;359;p38:notes"/>
          <p:cNvSpPr txBox="1">
            <a:spLocks noChangeArrowheads="1"/>
          </p:cNvSpPr>
          <p:nvPr/>
        </p:nvSpPr>
        <p:spPr bwMode="auto">
          <a:xfrm>
            <a:off x="3898900" y="9501188"/>
            <a:ext cx="29813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Clr>
                <a:srgbClr val="000000"/>
              </a:buClr>
              <a:buFont typeface="Arial" charset="0"/>
              <a:buNone/>
            </a:pPr>
            <a:fld id="{504B576D-DD50-46B0-B86D-D49EFFBCA862}" type="slidenum">
              <a:rPr lang="en-US" sz="1200"/>
              <a:pPr algn="r">
                <a:buClr>
                  <a:srgbClr val="000000"/>
                </a:buClr>
                <a:buFont typeface="Arial" charset="0"/>
                <a:buNone/>
              </a:pPr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112;p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21506" name="Google Shape;113;p8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Google Shape;120;p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23554" name="Google Shape;121;p9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Google Shape;129;p1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25602" name="Google Shape;130;p10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Google Shape;138;p1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27650" name="Google Shape;139;p11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Google Shape;147;p1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29698" name="Google Shape;148;p12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Google Shape;157;p1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31746" name="Google Shape;158;p13:notes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объект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18;p2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5" name="Google Shape;19;p2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20;p2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fld id="{2A37C96B-5BF0-4F14-BAA6-AF708E4E54D4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Два объекта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75;p11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76;p11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7" name="Google Shape;77;p11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fld id="{7BB88F03-011D-445A-A53E-FB62E1A381D5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81;p12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5" name="Google Shape;82;p12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83;p12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fld id="{7340B479-4473-4605-AF4D-42FC9BCD8937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24;p3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5" name="Google Shape;25;p3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26;p3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fld id="{F1530B62-7DBE-4D96-82C9-178B0754CAF6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ертикальный заголовок и текст" type="vertTitleAndTx">
  <p:cSld name="VERTICAL_TITLE_AND_VERTICAL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30;p4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5" name="Google Shape;31;p4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32;p4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fld id="{31FF6438-89E6-45B3-8157-1547DB507888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вертикальный текст" type="vertTx">
  <p:cSld name="VERTICAL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36;p5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5" name="Google Shape;37;p5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38;p5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fld id="{3C93E7F4-F493-4F53-ACC0-EE38F6F99122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/>
            <a:endParaRPr noProof="0">
              <a:sym typeface="Arial"/>
            </a:endParaRPr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43;p6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44;p6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7" name="Google Shape;45;p6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fld id="{ED98524C-4FA0-4CF9-AE25-F935BC179898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0;p7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51;p7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7" name="Google Shape;52;p7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fld id="{FA77B3D0-DE9F-49CA-A10F-7E6A25C79035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 слайд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;p8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3" name="Google Shape;55;p8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4" name="Google Shape;56;p8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fld id="{1B9C0B32-6225-4A68-A678-49F8CB3E0CEC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олько заголовок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" name="Google Shape;59;p9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4" name="Google Shape;60;p9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5" name="Google Shape;61;p9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fld id="{1DB1397A-19BD-49F9-9370-60B2EA1B64B7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Сравнение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68;p10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8" name="Google Shape;69;p10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9" name="Google Shape;70;p10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fld id="{668E0D14-AACC-4D4F-BC48-25036A1C5CC4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;p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7" name="Google Shape;11;p1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8" name="Google Shape;12;p1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SzPts val="1400"/>
              <a:buFont typeface="Arial" charset="0"/>
              <a:buNone/>
            </a:pPr>
            <a:endParaRPr lang="ru-RU" sz="1800"/>
          </a:p>
        </p:txBody>
      </p:sp>
      <p:sp>
        <p:nvSpPr>
          <p:cNvPr id="1029" name="Google Shape;13;p1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SzPts val="1400"/>
              <a:buFont typeface="Arial" charset="0"/>
              <a:buNone/>
            </a:pPr>
            <a:endParaRPr lang="ru-RU" sz="1800"/>
          </a:p>
        </p:txBody>
      </p:sp>
      <p:sp>
        <p:nvSpPr>
          <p:cNvPr id="1030" name="Google Shape;14;p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r">
              <a:buClr>
                <a:srgbClr val="000000"/>
              </a:buClr>
              <a:buFont typeface="Arial" charset="0"/>
              <a:buNone/>
            </a:pPr>
            <a:fld id="{B8BE606A-2C3F-4444-9FCE-1E50FB2ACB02}" type="slidenum">
              <a:rPr lang="en-US"/>
              <a:pPr algn="r">
                <a:buClr>
                  <a:srgbClr val="000000"/>
                </a:buClr>
                <a:buFont typeface="Arial" charset="0"/>
                <a:buNone/>
              </a:pPr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3" name="Picture 5" descr="структура речевого дефек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z="2400" b="1" smtClean="0">
                <a:solidFill>
                  <a:schemeClr val="accent2"/>
                </a:solidFill>
                <a:latin typeface="Arial" charset="0"/>
                <a:cs typeface="Arial" charset="0"/>
              </a:rPr>
              <a:t>планируемые результаты для детей с ОВЗ по программе «Росточек»</a:t>
            </a:r>
            <a:r>
              <a:rPr lang="ru-RU" smtClean="0">
                <a:latin typeface="Arial" charset="0"/>
                <a:cs typeface="Arial" charset="0"/>
              </a:rPr>
              <a:t> </a:t>
            </a:r>
          </a:p>
        </p:txBody>
      </p:sp>
      <p:graphicFrame>
        <p:nvGraphicFramePr>
          <p:cNvPr id="111621" name="Diagram 5"/>
          <p:cNvGraphicFramePr>
            <a:graphicFrameLocks/>
          </p:cNvGraphicFramePr>
          <p:nvPr>
            <p:ph type="dgm" idx="4294967295"/>
          </p:nvPr>
        </p:nvGraphicFramePr>
        <p:xfrm>
          <a:off x="442913" y="1614488"/>
          <a:ext cx="8208962" cy="4464050"/>
        </p:xfrm>
        <a:graphic>
          <a:graphicData uri="http://schemas.openxmlformats.org/drawingml/2006/compatibility">
            <com:legacyDrawing xmlns:com="http://schemas.openxmlformats.org/drawingml/2006/compatibility" spid="_x0000_s111621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Text Box 4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z="2400" b="1" smtClean="0">
                <a:solidFill>
                  <a:schemeClr val="accent2"/>
                </a:solidFill>
                <a:latin typeface="Arial" charset="0"/>
                <a:cs typeface="Arial" charset="0"/>
              </a:rPr>
              <a:t>планируемые результаты для детей с ОВЗ по программе «Росточек»</a:t>
            </a:r>
          </a:p>
        </p:txBody>
      </p:sp>
      <p:graphicFrame>
        <p:nvGraphicFramePr>
          <p:cNvPr id="112647" name="Diagram 7"/>
          <p:cNvGraphicFramePr>
            <a:graphicFrameLocks/>
          </p:cNvGraphicFramePr>
          <p:nvPr>
            <p:ph type="dgm" idx="4294967295"/>
          </p:nvPr>
        </p:nvGraphicFramePr>
        <p:xfrm>
          <a:off x="442913" y="1196975"/>
          <a:ext cx="8305800" cy="4881563"/>
        </p:xfrm>
        <a:graphic>
          <a:graphicData uri="http://schemas.openxmlformats.org/drawingml/2006/compatibility">
            <com:legacyDrawing xmlns:com="http://schemas.openxmlformats.org/drawingml/2006/compatibility" spid="_x0000_s112647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0" name="Text Box 4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z="2400" b="1" smtClean="0">
                <a:solidFill>
                  <a:schemeClr val="accent2"/>
                </a:solidFill>
                <a:latin typeface="Arial" charset="0"/>
                <a:cs typeface="Arial" charset="0"/>
              </a:rPr>
              <a:t>планируемые результаты для детей с ОВЗ по программе «Росточек»</a:t>
            </a:r>
          </a:p>
        </p:txBody>
      </p:sp>
      <p:graphicFrame>
        <p:nvGraphicFramePr>
          <p:cNvPr id="116743" name="Diagram 7"/>
          <p:cNvGraphicFramePr>
            <a:graphicFrameLocks/>
          </p:cNvGraphicFramePr>
          <p:nvPr>
            <p:ph type="dgm" idx="4294967295"/>
          </p:nvPr>
        </p:nvGraphicFramePr>
        <p:xfrm>
          <a:off x="442913" y="1614488"/>
          <a:ext cx="8208962" cy="4464050"/>
        </p:xfrm>
        <a:graphic>
          <a:graphicData uri="http://schemas.openxmlformats.org/drawingml/2006/compatibility">
            <com:legacyDrawing xmlns:com="http://schemas.openxmlformats.org/drawingml/2006/compatibility" spid="_x0000_s11674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ext Box 2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z="2400" b="1" smtClean="0">
                <a:solidFill>
                  <a:schemeClr val="accent2"/>
                </a:solidFill>
                <a:latin typeface="Arial" charset="0"/>
                <a:cs typeface="Arial" charset="0"/>
              </a:rPr>
              <a:t>Организационно-педагогические условия</a:t>
            </a:r>
            <a:r>
              <a:rPr lang="ru-RU" smtClean="0">
                <a:latin typeface="Arial" charset="0"/>
                <a:cs typeface="Arial" charset="0"/>
              </a:rPr>
              <a:t> </a:t>
            </a:r>
            <a:r>
              <a:rPr lang="ru-RU" sz="2400" b="1" smtClean="0">
                <a:solidFill>
                  <a:schemeClr val="accent2"/>
                </a:solidFill>
                <a:latin typeface="Arial" charset="0"/>
                <a:cs typeface="Arial" charset="0"/>
              </a:rPr>
              <a:t>реализации Программы</a:t>
            </a:r>
          </a:p>
        </p:txBody>
      </p:sp>
      <p:graphicFrame>
        <p:nvGraphicFramePr>
          <p:cNvPr id="118791" name="Diagram 7"/>
          <p:cNvGraphicFramePr>
            <a:graphicFrameLocks/>
          </p:cNvGraphicFramePr>
          <p:nvPr>
            <p:ph type="dgm" idx="4294967295"/>
          </p:nvPr>
        </p:nvGraphicFramePr>
        <p:xfrm>
          <a:off x="442913" y="1543050"/>
          <a:ext cx="8208962" cy="4464050"/>
        </p:xfrm>
        <a:graphic>
          <a:graphicData uri="http://schemas.openxmlformats.org/drawingml/2006/compatibility">
            <com:legacyDrawing xmlns:com="http://schemas.openxmlformats.org/drawingml/2006/compatibility" spid="_x0000_s118791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oogle Shape;88;p13"/>
          <p:cNvGrpSpPr>
            <a:grpSpLocks/>
          </p:cNvGrpSpPr>
          <p:nvPr/>
        </p:nvGrpSpPr>
        <p:grpSpPr bwMode="auto">
          <a:xfrm>
            <a:off x="-23813" y="73025"/>
            <a:ext cx="9186863" cy="2487613"/>
            <a:chOff x="-23812" y="73025"/>
            <a:chExt cx="9186862" cy="2487612"/>
          </a:xfrm>
        </p:grpSpPr>
        <p:pic>
          <p:nvPicPr>
            <p:cNvPr id="91139" name="Google Shape;89;p13"/>
            <p:cNvPicPr preferRelativeResize="0"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23812" y="73025"/>
              <a:ext cx="9186862" cy="2487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0" name="Google Shape;90;p13"/>
            <p:cNvSpPr txBox="1"/>
            <p:nvPr/>
          </p:nvSpPr>
          <p:spPr>
            <a:xfrm>
              <a:off x="250826" y="333375"/>
              <a:ext cx="8642349" cy="19430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/>
            <a:lstStyle/>
            <a:p>
              <a:pPr marL="342900" indent="-342900" algn="ctr">
                <a:buClr>
                  <a:srgbClr val="002060"/>
                </a:buClr>
                <a:buFont typeface="Times New Roman" pitchFamily="18" charset="0"/>
                <a:buNone/>
              </a:pPr>
              <a:r>
                <a:rPr lang="en-US" sz="3600" b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Times New Roman" pitchFamily="18" charset="0"/>
                </a:rPr>
                <a:t>Издательство «СКРИПТОРИЙ 20</a:t>
              </a:r>
              <a:r>
                <a:rPr lang="ru-RU" sz="3600" b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Times New Roman" pitchFamily="18" charset="0"/>
                </a:rPr>
                <a:t>20</a:t>
              </a:r>
              <a:r>
                <a:rPr lang="en-US" sz="3600" b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Times New Roman" pitchFamily="18" charset="0"/>
                </a:rPr>
                <a:t>»</a:t>
              </a:r>
              <a:endParaRPr lang="ru-RU"/>
            </a:p>
            <a:p>
              <a:pPr marL="342900" indent="-342900" algn="ctr">
                <a:spcBef>
                  <a:spcPts val="563"/>
                </a:spcBef>
                <a:buClr>
                  <a:srgbClr val="002060"/>
                </a:buClr>
                <a:buFont typeface="Arial" charset="0"/>
                <a:buNone/>
              </a:pPr>
              <a:r>
                <a:rPr lang="en-US" sz="2800">
                  <a:solidFill>
                    <a:srgbClr val="002060"/>
                  </a:solidFill>
                </a:rPr>
                <a:t>представляет учебно-методические пособия</a:t>
              </a:r>
              <a:endParaRPr lang="ru-RU"/>
            </a:p>
            <a:p>
              <a:pPr marL="342900" indent="-342900" algn="ctr">
                <a:spcBef>
                  <a:spcPts val="563"/>
                </a:spcBef>
                <a:buClr>
                  <a:srgbClr val="002060"/>
                </a:buClr>
                <a:buFont typeface="Arial" charset="0"/>
                <a:buNone/>
              </a:pPr>
              <a:r>
                <a:rPr lang="en-US" sz="2800" b="1">
                  <a:solidFill>
                    <a:srgbClr val="002060"/>
                  </a:solidFill>
                </a:rPr>
                <a:t>Т.Ю. Бардышевой, Е.Н. Моносовой </a:t>
              </a:r>
              <a:endParaRPr lang="ru-RU" sz="3000" b="1">
                <a:solidFill>
                  <a:srgbClr val="002060"/>
                </a:solidFill>
              </a:endParaRPr>
            </a:p>
            <a:p>
              <a:pPr marL="342900" indent="-342900" algn="ctr">
                <a:spcBef>
                  <a:spcPts val="638"/>
                </a:spcBef>
                <a:buClr>
                  <a:srgbClr val="000000"/>
                </a:buClr>
                <a:buFont typeface="Arial" charset="0"/>
                <a:buNone/>
              </a:pPr>
              <a:endParaRPr lang="ru-RU" sz="3200">
                <a:solidFill>
                  <a:srgbClr val="002060"/>
                </a:solidFill>
              </a:endParaRPr>
            </a:p>
            <a:p>
              <a:pPr marL="342900" indent="-342900" algn="ctr">
                <a:spcBef>
                  <a:spcPts val="638"/>
                </a:spcBef>
                <a:buClr>
                  <a:srgbClr val="000000"/>
                </a:buClr>
                <a:buFont typeface="Arial" charset="0"/>
                <a:buNone/>
              </a:pPr>
              <a:endParaRPr lang="ru-RU" sz="3200">
                <a:solidFill>
                  <a:srgbClr val="002060"/>
                </a:solidFill>
              </a:endParaRPr>
            </a:p>
            <a:p>
              <a:pPr marL="342900" indent="-342900" algn="ctr">
                <a:spcBef>
                  <a:spcPts val="475"/>
                </a:spcBef>
                <a:buClr>
                  <a:srgbClr val="000000"/>
                </a:buClr>
                <a:buFont typeface="Arial" charset="0"/>
                <a:buNone/>
              </a:pPr>
              <a:endParaRPr lang="ru-RU" sz="2400" b="1">
                <a:solidFill>
                  <a:srgbClr val="002060"/>
                </a:solidFill>
              </a:endParaRPr>
            </a:p>
            <a:p>
              <a:pPr marL="342900" indent="-342900" algn="ctr">
                <a:spcBef>
                  <a:spcPts val="475"/>
                </a:spcBef>
                <a:buClr>
                  <a:srgbClr val="000000"/>
                </a:buClr>
                <a:buFont typeface="Arial" charset="0"/>
                <a:buNone/>
              </a:pPr>
              <a:endParaRPr lang="ru-RU" sz="2400" b="1">
                <a:solidFill>
                  <a:srgbClr val="002060"/>
                </a:solidFill>
              </a:endParaRPr>
            </a:p>
            <a:p>
              <a:pPr marL="342900" indent="-342900" algn="ctr">
                <a:spcBef>
                  <a:spcPts val="475"/>
                </a:spcBef>
                <a:buClr>
                  <a:srgbClr val="000000"/>
                </a:buClr>
                <a:buFont typeface="Arial" charset="0"/>
                <a:buNone/>
              </a:pPr>
              <a:endParaRPr lang="ru-RU" sz="2400" b="1">
                <a:solidFill>
                  <a:srgbClr val="002060"/>
                </a:solidFill>
              </a:endParaRPr>
            </a:p>
            <a:p>
              <a:pPr marL="342900" indent="-342900">
                <a:buClr>
                  <a:srgbClr val="000000"/>
                </a:buClr>
                <a:buFont typeface="Arial" charset="0"/>
                <a:buNone/>
              </a:pPr>
              <a:endParaRPr lang="ru-RU" sz="2400" b="1">
                <a:solidFill>
                  <a:srgbClr val="002060"/>
                </a:solidFill>
              </a:endParaRPr>
            </a:p>
          </p:txBody>
        </p:sp>
      </p:grpSp>
      <p:sp>
        <p:nvSpPr>
          <p:cNvPr id="91" name="Google Shape;91;p13"/>
          <p:cNvSpPr txBox="1"/>
          <p:nvPr/>
        </p:nvSpPr>
        <p:spPr>
          <a:xfrm>
            <a:off x="250825" y="2708275"/>
            <a:ext cx="8642350" cy="362743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/>
          <a:p>
            <a:pPr indent="215900" algn="just">
              <a:lnSpc>
                <a:spcPct val="136000"/>
              </a:lnSpc>
              <a:buClr>
                <a:srgbClr val="000000"/>
              </a:buClr>
              <a:buFont typeface="Arial" charset="0"/>
              <a:buNone/>
            </a:pPr>
            <a:r>
              <a:rPr lang="en-US"/>
              <a:t>В пособиях предлагается система работы по развитию речи детей с ОНР. </a:t>
            </a:r>
            <a:endParaRPr lang="ru-RU"/>
          </a:p>
          <a:p>
            <a:pPr indent="215900" algn="just">
              <a:lnSpc>
                <a:spcPct val="136000"/>
              </a:lnSpc>
              <a:buClr>
                <a:srgbClr val="000000"/>
              </a:buClr>
              <a:buFont typeface="Arial" charset="0"/>
              <a:buNone/>
            </a:pPr>
            <a:r>
              <a:rPr lang="en-US"/>
              <a:t>Технология включает «Конспекты логопедических занятий для детей с ОНР» по всем возрастным группам (разработаны под редакцией д.п.н., профессора </a:t>
            </a:r>
            <a:r>
              <a:rPr lang="en-US" b="1"/>
              <a:t>Т.Б. Филичевой </a:t>
            </a:r>
            <a:r>
              <a:rPr lang="en-US"/>
              <a:t>и к.п.н., профессора </a:t>
            </a:r>
            <a:r>
              <a:rPr lang="en-US" b="1"/>
              <a:t>С.Н.  Шаховской</a:t>
            </a:r>
            <a:r>
              <a:rPr lang="en-US"/>
              <a:t>), 117 занятий рассчитаны на весь учебный год.</a:t>
            </a:r>
            <a:endParaRPr lang="ru-RU"/>
          </a:p>
          <a:p>
            <a:pPr indent="215900" algn="just">
              <a:lnSpc>
                <a:spcPct val="136000"/>
              </a:lnSpc>
              <a:buClr>
                <a:srgbClr val="000000"/>
              </a:buClr>
              <a:buFont typeface="Arial" charset="0"/>
              <a:buNone/>
            </a:pPr>
            <a:r>
              <a:rPr lang="en-US"/>
              <a:t>К каждому занятию предлагается задание для закрепления материала дома – это тетрадь с</a:t>
            </a:r>
            <a:r>
              <a:rPr lang="en-US" b="1"/>
              <a:t> </a:t>
            </a:r>
            <a:r>
              <a:rPr lang="en-US"/>
              <a:t>цветными иллюстрациями. Задания включают игры, упражнения и тренинги, необходимые для формирования грамматического строя речи, обогащения словаря, формирования слоговой структуры слова, развития связной речи, фонематического восприятия, а также когнитивных процессов для детей данного возраста: внимания, памяти, мышления. </a:t>
            </a:r>
            <a:endParaRPr lang="ru-RU"/>
          </a:p>
          <a:p>
            <a:pPr indent="215900" algn="just">
              <a:lnSpc>
                <a:spcPct val="136000"/>
              </a:lnSpc>
              <a:buClr>
                <a:srgbClr val="000000"/>
              </a:buClr>
              <a:buFont typeface="Arial" charset="0"/>
              <a:buNone/>
            </a:pPr>
            <a:r>
              <a:rPr lang="en-US"/>
              <a:t>Для проведения фронтальных занятий существенную помощь педагогу окажут комплекты наглядных пособий: «Обучение связной речи детей 4–5 (5–6, 6–7) лет», «Демонстрационный материал для фронтальный занятий. Логопедические занятия в детском саду» </a:t>
            </a:r>
            <a:r>
              <a:rPr lang="en-US" i="1"/>
              <a:t>(по группам), </a:t>
            </a:r>
            <a:r>
              <a:rPr lang="en-US"/>
              <a:t>содержание которых (сюжетные картинки, картинно-графические планы  и схемы рассказов) иллюстрирует занятия. </a:t>
            </a:r>
            <a:endParaRPr lang="ru-RU"/>
          </a:p>
          <a:p>
            <a:pPr indent="215900">
              <a:buClr>
                <a:srgbClr val="000000"/>
              </a:buClr>
              <a:buFont typeface="Arial" charset="0"/>
              <a:buNone/>
            </a:pPr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Google Shape;96;p14"/>
          <p:cNvSpPr txBox="1">
            <a:spLocks noChangeArrowheads="1"/>
          </p:cNvSpPr>
          <p:nvPr/>
        </p:nvSpPr>
        <p:spPr bwMode="auto">
          <a:xfrm>
            <a:off x="250825" y="692150"/>
            <a:ext cx="8642350" cy="5905500"/>
          </a:xfrm>
          <a:prstGeom prst="rect">
            <a:avLst/>
          </a:prstGeom>
          <a:solidFill>
            <a:srgbClr val="E5F5A9"/>
          </a:solidFill>
          <a:ln w="53975" cap="rnd" cmpd="dbl">
            <a:solidFill>
              <a:schemeClr val="tx2"/>
            </a:solidFill>
            <a:miter lim="8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16387" name="Google Shape;97;p14"/>
          <p:cNvSpPr txBox="1">
            <a:spLocks noGrp="1"/>
          </p:cNvSpPr>
          <p:nvPr>
            <p:ph type="ctrTitle"/>
          </p:nvPr>
        </p:nvSpPr>
        <p:spPr>
          <a:xfrm>
            <a:off x="133350" y="0"/>
            <a:ext cx="4319588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Средняя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16388" name="Google Shape;98;p14" descr="Bardi-Mon-konsp-logo-6-7-P_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338" y="1052513"/>
            <a:ext cx="3635375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Google Shape;99;p14"/>
          <p:cNvSpPr txBox="1">
            <a:spLocks noChangeArrowheads="1"/>
          </p:cNvSpPr>
          <p:nvPr/>
        </p:nvSpPr>
        <p:spPr bwMode="auto">
          <a:xfrm>
            <a:off x="4668838" y="0"/>
            <a:ext cx="432117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0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24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Конспекты</a:t>
            </a:r>
            <a:endParaRPr lang="ru-RU"/>
          </a:p>
        </p:txBody>
      </p:sp>
      <p:sp>
        <p:nvSpPr>
          <p:cNvPr id="16390" name="Google Shape;100;p14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16391" name="Google Shape;101;p14"/>
          <p:cNvSpPr txBox="1">
            <a:spLocks noChangeArrowheads="1"/>
          </p:cNvSpPr>
          <p:nvPr/>
        </p:nvSpPr>
        <p:spPr bwMode="auto">
          <a:xfrm>
            <a:off x="4932363" y="1052513"/>
            <a:ext cx="3816350" cy="13684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buClr>
                <a:srgbClr val="000000"/>
              </a:buClr>
              <a:buFont typeface="Arial" charset="0"/>
              <a:buNone/>
            </a:pPr>
            <a:r>
              <a:rPr lang="en-US" sz="1800" i="1"/>
              <a:t>Под редакцией доктора педагогических наук, </a:t>
            </a:r>
            <a:br>
              <a:rPr lang="en-US" sz="1800" i="1"/>
            </a:br>
            <a:r>
              <a:rPr lang="en-US" sz="1800" i="1"/>
              <a:t>профессора </a:t>
            </a:r>
            <a:r>
              <a:rPr lang="en-US" sz="1800" b="1"/>
              <a:t>Т.Б. Филичевой,</a:t>
            </a:r>
            <a:endParaRPr lang="ru-RU"/>
          </a:p>
          <a:p>
            <a:pPr algn="r">
              <a:buClr>
                <a:srgbClr val="000000"/>
              </a:buClr>
              <a:buFont typeface="Arial" charset="0"/>
              <a:buNone/>
            </a:pPr>
            <a:r>
              <a:rPr lang="en-US" sz="1800" i="1"/>
              <a:t>кандидата педагогических наук, профессора </a:t>
            </a:r>
            <a:r>
              <a:rPr lang="en-US" sz="1800" b="1"/>
              <a:t>С.Н. Шаховской</a:t>
            </a:r>
            <a:endParaRPr lang="ru-RU"/>
          </a:p>
        </p:txBody>
      </p:sp>
      <p:sp>
        <p:nvSpPr>
          <p:cNvPr id="16392" name="Google Shape;102;p14"/>
          <p:cNvSpPr txBox="1">
            <a:spLocks noChangeArrowheads="1"/>
          </p:cNvSpPr>
          <p:nvPr/>
        </p:nvSpPr>
        <p:spPr bwMode="auto">
          <a:xfrm>
            <a:off x="4360863" y="3344863"/>
            <a:ext cx="4392612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indent="177800" algn="just">
              <a:lnSpc>
                <a:spcPct val="86000"/>
              </a:lnSpc>
              <a:buClr>
                <a:srgbClr val="000000"/>
              </a:buClr>
              <a:buFont typeface="Arial" charset="0"/>
              <a:buNone/>
            </a:pPr>
            <a:r>
              <a:rPr lang="en-US" baseline="30000"/>
              <a:t>В данном пособии предлагается система занятий по развитию речи детей 4–5</a:t>
            </a:r>
            <a:r>
              <a:rPr lang="en-US" b="1"/>
              <a:t> </a:t>
            </a:r>
            <a:r>
              <a:rPr lang="en-US" baseline="30000"/>
              <a:t>лет с ОНР. 117 занятий рассчитаны на весь учебный год.</a:t>
            </a:r>
            <a:endParaRPr lang="ru-RU"/>
          </a:p>
          <a:p>
            <a:pPr indent="177800" algn="just">
              <a:lnSpc>
                <a:spcPct val="86000"/>
              </a:lnSpc>
              <a:spcBef>
                <a:spcPts val="275"/>
              </a:spcBef>
              <a:buClr>
                <a:srgbClr val="000000"/>
              </a:buClr>
              <a:buFont typeface="Arial" charset="0"/>
              <a:buNone/>
            </a:pPr>
            <a:r>
              <a:rPr lang="en-US" baseline="30000"/>
              <a:t>Книга включает игры, упражнения и тренинги, необходимые для формирования грамматического строя речи, обогащения словаря, формирования слоговой структуры слова, развития связной речи, фонематического восприятия, а также когнитивных процессов детей данного возраста: внимания, памяти, мышления.</a:t>
            </a:r>
            <a:endParaRPr lang="ru-RU"/>
          </a:p>
          <a:p>
            <a:pPr indent="177800" algn="just">
              <a:lnSpc>
                <a:spcPct val="86000"/>
              </a:lnSpc>
              <a:spcBef>
                <a:spcPts val="275"/>
              </a:spcBef>
              <a:buClr>
                <a:srgbClr val="000000"/>
              </a:buClr>
              <a:buFont typeface="Arial" charset="0"/>
              <a:buNone/>
            </a:pPr>
            <a:r>
              <a:rPr lang="en-US" baseline="30000"/>
              <a:t>К каждому занятию разработано задание для закрепления материала дома. В пособии «Логопедические задания для детей 4–5 лет» (Издательство СКРИПТОРИЙ 2003, 2016) предлагаются игры и упражнения в доступной для ребенка и его родителей форме.</a:t>
            </a:r>
            <a:endParaRPr lang="ru-RU"/>
          </a:p>
          <a:p>
            <a:pPr indent="177800" algn="just">
              <a:lnSpc>
                <a:spcPct val="86000"/>
              </a:lnSpc>
              <a:spcBef>
                <a:spcPts val="275"/>
              </a:spcBef>
              <a:buClr>
                <a:srgbClr val="000000"/>
              </a:buClr>
              <a:buFont typeface="Arial" charset="0"/>
              <a:buNone/>
            </a:pPr>
            <a:r>
              <a:rPr lang="en-US" baseline="30000"/>
              <a:t>Для проведения фронтальных занятий существенную помощь педагогу окажут комплекты наглядных пособий: «Обучение связной речи детей </a:t>
            </a:r>
            <a:br>
              <a:rPr lang="en-US" baseline="30000"/>
            </a:br>
            <a:r>
              <a:rPr lang="en-US" baseline="30000"/>
              <a:t>4–5 лет» и «Демонстрационный материал для фронтальных занятий.</a:t>
            </a:r>
            <a:r>
              <a:rPr lang="en-US"/>
              <a:t> </a:t>
            </a:r>
            <a:r>
              <a:rPr lang="en-US" baseline="30000"/>
              <a:t>Логопедические занятия в детском саду. Средняя группа», содержание которых (сюжетные картинки, картинно-графические схемы и планы рассказов) иллюстрирует занятия предлагаемого пособия.</a:t>
            </a:r>
            <a:endParaRPr lang="ru-RU"/>
          </a:p>
          <a:p>
            <a:pPr indent="177800" algn="just">
              <a:lnSpc>
                <a:spcPct val="86000"/>
              </a:lnSpc>
              <a:spcBef>
                <a:spcPts val="275"/>
              </a:spcBef>
              <a:buClr>
                <a:srgbClr val="000000"/>
              </a:buClr>
              <a:buFont typeface="Arial" charset="0"/>
              <a:buNone/>
            </a:pPr>
            <a:r>
              <a:rPr lang="en-US" baseline="30000"/>
              <a:t>Издание адресовано логопедам и дефектологам.</a:t>
            </a:r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Google Shape;107;p15"/>
          <p:cNvSpPr txBox="1">
            <a:spLocks noGrp="1"/>
          </p:cNvSpPr>
          <p:nvPr>
            <p:ph type="ctrTitle"/>
          </p:nvPr>
        </p:nvSpPr>
        <p:spPr>
          <a:xfrm>
            <a:off x="123825" y="0"/>
            <a:ext cx="4321175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Средняя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8435" name="Google Shape;108;p15"/>
          <p:cNvSpPr txBox="1">
            <a:spLocks noChangeArrowheads="1"/>
          </p:cNvSpPr>
          <p:nvPr/>
        </p:nvSpPr>
        <p:spPr bwMode="auto">
          <a:xfrm>
            <a:off x="46783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0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24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Конспекты</a:t>
            </a:r>
            <a:endParaRPr lang="ru-RU"/>
          </a:p>
        </p:txBody>
      </p:sp>
      <p:sp>
        <p:nvSpPr>
          <p:cNvPr id="18436" name="Google Shape;109;p15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18437" name="Google Shape;110;p15" descr="E:\Mail.Ru Cloud\Copy for\Bardisheva Monosova konsp logoped 4-5 s ONR (SR gr)\Bardisheva Monosova konsp logo 4-5 s ONR SR gr\logo 4-5 s ONR 12_10 str 1_2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620713"/>
            <a:ext cx="8642350" cy="613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Google Shape;115;p16"/>
          <p:cNvSpPr txBox="1">
            <a:spLocks noGrp="1"/>
          </p:cNvSpPr>
          <p:nvPr>
            <p:ph type="ctrTitle"/>
          </p:nvPr>
        </p:nvSpPr>
        <p:spPr>
          <a:xfrm>
            <a:off x="123825" y="0"/>
            <a:ext cx="4321175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Средняя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0483" name="Google Shape;116;p16"/>
          <p:cNvSpPr txBox="1">
            <a:spLocks noChangeArrowheads="1"/>
          </p:cNvSpPr>
          <p:nvPr/>
        </p:nvSpPr>
        <p:spPr bwMode="auto">
          <a:xfrm>
            <a:off x="46783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0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24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Конспекты</a:t>
            </a:r>
            <a:endParaRPr lang="ru-RU"/>
          </a:p>
        </p:txBody>
      </p:sp>
      <p:sp>
        <p:nvSpPr>
          <p:cNvPr id="20484" name="Google Shape;117;p16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20485" name="Google Shape;118;p16" descr="E:\Mail.Ru Cloud\Copy for\Bardisheva Monosova konsp logoped 4-5 s ONR (SR gr)\Bardisheva Monosova konsp logo 4-5 s ONR SR gr\logo 4-5 s ONR 13_2_10 str 1_2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609600"/>
            <a:ext cx="8642350" cy="613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Google Shape;123;p17"/>
          <p:cNvSpPr txBox="1">
            <a:spLocks noGrp="1"/>
          </p:cNvSpPr>
          <p:nvPr>
            <p:ph type="ctrTitle"/>
          </p:nvPr>
        </p:nvSpPr>
        <p:spPr>
          <a:xfrm>
            <a:off x="133350" y="0"/>
            <a:ext cx="4319588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Средняя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2531" name="Google Shape;124;p17"/>
          <p:cNvSpPr txBox="1">
            <a:spLocks noChangeArrowheads="1"/>
          </p:cNvSpPr>
          <p:nvPr/>
        </p:nvSpPr>
        <p:spPr bwMode="auto">
          <a:xfrm>
            <a:off x="4953000" y="0"/>
            <a:ext cx="403225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buClr>
                <a:srgbClr val="002060"/>
              </a:buClr>
              <a:buFont typeface="Quattrocento Sans"/>
              <a:buNone/>
            </a:pPr>
            <a:r>
              <a:rPr lang="en-US" sz="20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Логопедические задания для детей 4-5 лет</a:t>
            </a:r>
            <a:endParaRPr lang="ru-RU"/>
          </a:p>
        </p:txBody>
      </p:sp>
      <p:sp>
        <p:nvSpPr>
          <p:cNvPr id="22532" name="Google Shape;125;p17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22533" name="Google Shape;126;p17" descr="лог_задания_6_7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620713"/>
            <a:ext cx="4321175" cy="610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7" name="Google Shape;127;p17"/>
          <p:cNvSpPr txBox="1"/>
          <p:nvPr/>
        </p:nvSpPr>
        <p:spPr>
          <a:xfrm>
            <a:off x="4859338" y="1844675"/>
            <a:ext cx="4105275" cy="35083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/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 пособии предлагается система заданий по развитию речи детей 4–5 лет на весь учебный год (117 заданий).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Задания включают игры, упражнения и тренинги, необходимые для формирования грамматического строя речи, обогащения словаря, формирования слоговой структуры слова, развития связной речи, фонематического восприятия,   а также когнитивных процессов детей данного возраста: внимания, памяти, мышления. 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Работа ребенка с тетрадью проходит под руководством взрослого, сотрудничество с которым способствует активизации познавательной деятельности, интереса, эффективности усвоения предлагаемого материала.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Цель тетради  –  всестороннее развитие речи детей 4–5 лет.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Издание адресовано логопедам, дефектологам, родителям.</a:t>
            </a:r>
            <a:endParaRPr lang="ru-RU"/>
          </a:p>
          <a:p>
            <a:pPr indent="177800">
              <a:buClr>
                <a:srgbClr val="000000"/>
              </a:buClr>
              <a:buFont typeface="Arial" charset="0"/>
              <a:buNone/>
            </a:pPr>
            <a:endParaRPr lang="ru-RU" sz="1000"/>
          </a:p>
          <a:p>
            <a:pPr indent="177800">
              <a:buClr>
                <a:srgbClr val="000000"/>
              </a:buClr>
              <a:buFont typeface="Arial" charset="0"/>
              <a:buNone/>
            </a:pPr>
            <a:endParaRPr lang="ru-RU" sz="1000"/>
          </a:p>
          <a:p>
            <a:pPr indent="177800">
              <a:buClr>
                <a:srgbClr val="000000"/>
              </a:buClr>
              <a:buFont typeface="Arial" charset="0"/>
              <a:buNone/>
            </a:pPr>
            <a:endParaRPr lang="ru-RU"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2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z="2400" smtClean="0">
                <a:solidFill>
                  <a:schemeClr val="accent2"/>
                </a:solidFill>
                <a:latin typeface="Arial" charset="0"/>
                <a:cs typeface="Arial" charset="0"/>
              </a:rPr>
              <a:t>Парциальная программа МБДОУ № 34 «Берёзка» «Росточек»</a:t>
            </a:r>
          </a:p>
        </p:txBody>
      </p:sp>
      <p:sp>
        <p:nvSpPr>
          <p:cNvPr id="89091" name="Text Box 3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 sz="1200" b="1" smtClean="0">
                <a:solidFill>
                  <a:schemeClr val="accent2"/>
                </a:solidFill>
                <a:latin typeface="Arial" charset="0"/>
                <a:cs typeface="Arial" charset="0"/>
              </a:rPr>
              <a:t>Необходимость создания программы: </a:t>
            </a:r>
            <a:endParaRPr lang="ru-RU" sz="1200" smtClean="0">
              <a:solidFill>
                <a:schemeClr val="accent2"/>
              </a:solidFill>
              <a:latin typeface="Arial" charset="0"/>
              <a:cs typeface="Arial" charset="0"/>
            </a:endParaRPr>
          </a:p>
          <a:p>
            <a:r>
              <a:rPr lang="ru-RU" sz="1200" smtClean="0">
                <a:latin typeface="Arial" charset="0"/>
                <a:cs typeface="Arial" charset="0"/>
              </a:rPr>
              <a:t>	Статистика последних лет и практический опыт в ДОУ показывает, что численность детей с ТНР заметно растёт.  Воспитанники с ТНР направляются на ТПМПК для подтверждения речевых нарушений и получения рекомендаций по созданию специальных условий обучения и воспитания детей в образовательной организации. Воспитанникам с ТНР рекомендованы группы компенсирующей направленности, но так как многие родители вправе выбирать образовательную организацию по территориальному признаку или другим причинам, дети данной категории остаются в ДОУ и продолжают образовательный процесс в условиях инклюзии. Проанализировав эту проблему творческим коллективом, в составе заместителя по УВР и учителей-логопедов, было принято решение разработать </a:t>
            </a:r>
            <a:r>
              <a:rPr lang="ru-RU" sz="1200" b="1" smtClean="0">
                <a:latin typeface="Arial" charset="0"/>
                <a:cs typeface="Arial" charset="0"/>
              </a:rPr>
              <a:t>парциальную программу «Росточек»,</a:t>
            </a:r>
            <a:r>
              <a:rPr lang="ru-RU" sz="1200" smtClean="0">
                <a:latin typeface="Arial" charset="0"/>
                <a:cs typeface="Arial" charset="0"/>
              </a:rPr>
              <a:t> </a:t>
            </a:r>
            <a:r>
              <a:rPr lang="ru-RU" sz="1200" i="1" u="sng" smtClean="0">
                <a:latin typeface="Arial" charset="0"/>
                <a:cs typeface="Arial" charset="0"/>
              </a:rPr>
              <a:t>направленную на выравнивание речевого и психофизического развития детей, через  взаимодействие учителя-логопеда и воспитателя, где все педагоги следят за речью детей и закрепляют речевые навыки, сформированные учителем-логопедом.</a:t>
            </a:r>
            <a:r>
              <a:rPr lang="ru-RU" sz="1200" smtClean="0">
                <a:latin typeface="Arial" charset="0"/>
                <a:cs typeface="Arial" charset="0"/>
              </a:rPr>
              <a:t> </a:t>
            </a:r>
          </a:p>
          <a:p>
            <a:r>
              <a:rPr lang="ru-RU" sz="1200" smtClean="0">
                <a:latin typeface="Arial" charset="0"/>
                <a:cs typeface="Arial" charset="0"/>
              </a:rPr>
              <a:t>Данная парциальная  программа разработана    в соответствии с Федеральным законом «Об образовании в Российской Федерации» от 29.12.2012г. №273-ФЗ, соответствующими направлениями Концепции дошкольного воспитания, ФГОС ДО.</a:t>
            </a:r>
          </a:p>
          <a:p>
            <a:r>
              <a:rPr lang="ru-RU" sz="1200" smtClean="0">
                <a:latin typeface="Arial" charset="0"/>
                <a:cs typeface="Arial" charset="0"/>
              </a:rPr>
              <a:t>Содержание данной программы адаптировано как к </a:t>
            </a:r>
            <a:r>
              <a:rPr lang="ru-RU" sz="1200" b="1" u="sng" smtClean="0">
                <a:latin typeface="Arial" charset="0"/>
                <a:cs typeface="Arial" charset="0"/>
              </a:rPr>
              <a:t>детям с речевыми проблемами, так и с нормой в речевом развитии и отражает возрастные и индивидуальные особенности развития детей.</a:t>
            </a:r>
          </a:p>
          <a:p>
            <a:endParaRPr lang="ru-RU" sz="1200" smtClean="0">
              <a:latin typeface="Arial" charset="0"/>
              <a:cs typeface="Arial" charset="0"/>
            </a:endParaRPr>
          </a:p>
          <a:p>
            <a:r>
              <a:rPr lang="ru-RU" sz="1200" b="1" smtClean="0">
                <a:solidFill>
                  <a:schemeClr val="accent2"/>
                </a:solidFill>
                <a:latin typeface="Arial" charset="0"/>
                <a:cs typeface="Arial" charset="0"/>
              </a:rPr>
              <a:t>Практическая значимость:</a:t>
            </a:r>
            <a:r>
              <a:rPr lang="ru-RU" sz="1200" b="1" i="1" smtClean="0">
                <a:latin typeface="Arial" charset="0"/>
                <a:cs typeface="Arial" charset="0"/>
              </a:rPr>
              <a:t> </a:t>
            </a:r>
            <a:endParaRPr lang="ru-RU" sz="1200" b="1" smtClean="0">
              <a:latin typeface="Arial" charset="0"/>
              <a:cs typeface="Arial" charset="0"/>
            </a:endParaRPr>
          </a:p>
          <a:p>
            <a:r>
              <a:rPr lang="ru-RU" sz="1200" smtClean="0">
                <a:latin typeface="Arial" charset="0"/>
                <a:cs typeface="Arial" charset="0"/>
              </a:rPr>
              <a:t>	Посредствам программы «Росточек», дети овладевают самостоятельной связной, грамматически правильной речью и коммуникативными навыками, фонетико-фонематической системой русского языка, элементами грамоты, что </a:t>
            </a:r>
            <a:r>
              <a:rPr lang="ru-RU" sz="1200" b="1" u="sng" smtClean="0">
                <a:latin typeface="Arial" charset="0"/>
                <a:cs typeface="Arial" charset="0"/>
              </a:rPr>
              <a:t>формирует психологическую готовность к обучению в школе</a:t>
            </a:r>
            <a:r>
              <a:rPr lang="ru-RU" sz="1200" smtClean="0">
                <a:latin typeface="Arial" charset="0"/>
                <a:cs typeface="Arial" charset="0"/>
              </a:rPr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Google Shape;132;p18"/>
          <p:cNvSpPr txBox="1">
            <a:spLocks noGrp="1"/>
          </p:cNvSpPr>
          <p:nvPr>
            <p:ph type="ctrTitle"/>
          </p:nvPr>
        </p:nvSpPr>
        <p:spPr>
          <a:xfrm>
            <a:off x="133350" y="0"/>
            <a:ext cx="4319588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Средняя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4579" name="Google Shape;133;p18"/>
          <p:cNvSpPr txBox="1">
            <a:spLocks noChangeArrowheads="1"/>
          </p:cNvSpPr>
          <p:nvPr/>
        </p:nvSpPr>
        <p:spPr bwMode="auto">
          <a:xfrm>
            <a:off x="4953000" y="0"/>
            <a:ext cx="403225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buClr>
                <a:srgbClr val="002060"/>
              </a:buClr>
              <a:buFont typeface="Quattrocento Sans"/>
              <a:buNone/>
            </a:pPr>
            <a:r>
              <a:rPr lang="en-US" sz="20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Логопедические задания для детей 4-5 лет</a:t>
            </a:r>
            <a:endParaRPr lang="ru-RU"/>
          </a:p>
        </p:txBody>
      </p:sp>
      <p:sp>
        <p:nvSpPr>
          <p:cNvPr id="24580" name="Google Shape;134;p18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24581" name="Google Shape;135;p18" descr="E:\Mail.Ru Cloud\Copy for\Bardisheva Monosova konsp logoped 4-5 s ONR (SR gr)\Bardisheva Monosova konsp logo 4-5 s ONR SR gr\Bardicheva Monosova Zadaniya srednyia gr 16_7 2015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" y="615950"/>
            <a:ext cx="4333875" cy="605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Google Shape;136;p18" descr="Лог.jpg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8675" y="615950"/>
            <a:ext cx="4329113" cy="605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Google Shape;141;p19"/>
          <p:cNvSpPr txBox="1">
            <a:spLocks noGrp="1"/>
          </p:cNvSpPr>
          <p:nvPr>
            <p:ph type="ctrTitle"/>
          </p:nvPr>
        </p:nvSpPr>
        <p:spPr>
          <a:xfrm>
            <a:off x="133350" y="0"/>
            <a:ext cx="4319588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Средняя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6627" name="Google Shape;142;p19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26628" name="Google Shape;143;p19"/>
          <p:cNvSpPr txBox="1">
            <a:spLocks noChangeArrowheads="1"/>
          </p:cNvSpPr>
          <p:nvPr/>
        </p:nvSpPr>
        <p:spPr bwMode="auto">
          <a:xfrm>
            <a:off x="5003800" y="1196975"/>
            <a:ext cx="381635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 пособии предлагается дополнительный материал для проведения логопедических занятий. Он представлен сюжетными картинками и  картинно-графическими схемами предложений по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следующим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 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лексическим темам: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«Игрушки»,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«Осень» (предлоги НА, С),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«Овощи» (предлоги НА, С),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«Фрукты» (предлоги НА, С),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«Овощи – фрукты» (предлог ИЗ),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«Одежда» (предлоги В, ИЗ),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«Обувь» (предлоги В, ИЗ),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«Домашние животные» (предлоги ЗА, ПОД),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«Домашние птицы»,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«Птицы» (предлоги К, ОТ).</a:t>
            </a:r>
            <a:endParaRPr lang="ru-RU" sz="120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Предлагается также план заучивания стихотворения с применением  стимульных картинок.</a:t>
            </a:r>
            <a:endParaRPr lang="ru-RU" sz="120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 indent="177800">
              <a:buClr>
                <a:srgbClr val="000000"/>
              </a:buClr>
              <a:buFont typeface="Arial" charset="0"/>
              <a:buNone/>
            </a:pPr>
            <a:endParaRPr lang="ru-RU" sz="120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Например, картинно-графические схемы по теме «Овощи – фрукты» (предлог ИЗ), см. ниже.</a:t>
            </a:r>
            <a:endParaRPr lang="ru-RU"/>
          </a:p>
        </p:txBody>
      </p:sp>
      <p:pic>
        <p:nvPicPr>
          <p:cNvPr id="26629" name="Google Shape;144;p19" descr="Bard-Monos-Naglydnost-6_7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620713"/>
            <a:ext cx="4321175" cy="611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Google Shape;145;p19"/>
          <p:cNvSpPr txBox="1">
            <a:spLocks noChangeArrowheads="1"/>
          </p:cNvSpPr>
          <p:nvPr/>
        </p:nvSpPr>
        <p:spPr bwMode="auto">
          <a:xfrm>
            <a:off x="46529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Комплект наглядных пособий</a:t>
            </a:r>
            <a:endParaRPr lang="ru-RU"/>
          </a:p>
          <a:p>
            <a:pPr algn="r">
              <a:lnSpc>
                <a:spcPct val="9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6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Обучение связной речи детей 4-5 лет</a:t>
            </a:r>
            <a:endParaRPr lang="ru-RU"/>
          </a:p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Картинно-графические планы рассказов</a:t>
            </a:r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Google Shape;150;p20"/>
          <p:cNvSpPr txBox="1">
            <a:spLocks noGrp="1"/>
          </p:cNvSpPr>
          <p:nvPr>
            <p:ph type="ctrTitle"/>
          </p:nvPr>
        </p:nvSpPr>
        <p:spPr>
          <a:xfrm>
            <a:off x="123825" y="0"/>
            <a:ext cx="4321175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Средняя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8675" name="Google Shape;151;p20"/>
          <p:cNvSpPr txBox="1">
            <a:spLocks noChangeArrowheads="1"/>
          </p:cNvSpPr>
          <p:nvPr/>
        </p:nvSpPr>
        <p:spPr bwMode="auto">
          <a:xfrm>
            <a:off x="46529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Комплект наглядных пособий</a:t>
            </a:r>
            <a:endParaRPr lang="ru-RU"/>
          </a:p>
          <a:p>
            <a:pPr algn="r">
              <a:lnSpc>
                <a:spcPct val="9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6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Обучение связной речи детей 4-5 лет</a:t>
            </a:r>
            <a:endParaRPr lang="ru-RU"/>
          </a:p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Картинно-графические планы рассказов</a:t>
            </a:r>
            <a:endParaRPr lang="ru-RU"/>
          </a:p>
        </p:txBody>
      </p:sp>
      <p:sp>
        <p:nvSpPr>
          <p:cNvPr id="28676" name="Google Shape;152;p20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28677" name="Google Shape;153;p20" descr="E:\Mail.Ru Cloud\Архив Скрипторий 2003\Pereizdanie\Bard Monos Naglydnost new 4_5 Sred 2014\Bard Monos Naglydnost new 4_5 Sred 1_3 2016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" y="1189038"/>
            <a:ext cx="5918200" cy="217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Google Shape;154;p20" descr="E:\Mail.Ru Cloud\Архив Скрипторий 2003\Pereizdanie\Bard Monos Naglydnost new 4_5 Sred 2014\Bard Monos Naglydnost new 4_5 Sred 1_3 2016 -2.jpg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50" y="3444875"/>
            <a:ext cx="592455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9" name="Google Shape;155;p20"/>
          <p:cNvSpPr txBox="1">
            <a:spLocks noChangeArrowheads="1"/>
          </p:cNvSpPr>
          <p:nvPr/>
        </p:nvSpPr>
        <p:spPr bwMode="auto">
          <a:xfrm>
            <a:off x="6156325" y="1192213"/>
            <a:ext cx="2987675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Занятие 31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«Овощи – фрукты» 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Схемы 31.1, 31.2.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1. Рассмотреть с детьми схемы предложений.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2. Задать вопросы: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Из чего мама варит суп? (Мама варит суп из картофеля.)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Из чего мама варит компот? (Мама варит компот из яблока.)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3. Ответы проговорить с детьми хором и индивидуально в соответствии со схемами.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4. Повторить упражнение, заменив картинку картофеля картинкой моркови, картинку яблока картинкой груши.</a:t>
            </a:r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Google Shape;160;p21"/>
          <p:cNvSpPr txBox="1">
            <a:spLocks noGrp="1"/>
          </p:cNvSpPr>
          <p:nvPr>
            <p:ph type="ctrTitle"/>
          </p:nvPr>
        </p:nvSpPr>
        <p:spPr>
          <a:xfrm>
            <a:off x="133350" y="0"/>
            <a:ext cx="4319588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Средняя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0723" name="Google Shape;161;p21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30724" name="Google Shape;162;p21" descr="лог_задания_6_7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620713"/>
            <a:ext cx="4321175" cy="610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Google Shape;163;p21"/>
          <p:cNvSpPr txBox="1">
            <a:spLocks noChangeArrowheads="1"/>
          </p:cNvSpPr>
          <p:nvPr/>
        </p:nvSpPr>
        <p:spPr bwMode="auto">
          <a:xfrm>
            <a:off x="4859338" y="1268413"/>
            <a:ext cx="3744912" cy="36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 пособии предлагается иллюстративный материал (формат А4) для проведения логопедических занятий.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12 сюжетных картинок подобраны по следующим лексическим темам: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«Осень»,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«В огороде»,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«В саду»,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«Одежда»,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«Новый год»,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«Зимние забавы»,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«Дети лепят снеговика»,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«Аккуратный Митя»,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«Мамин праздник»,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«Весна»,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«Мамины помощники»,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«Лето». 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К картинкам прилагаются тексты, вопросы и картинно-графические схемы каждого предложения рассказа, которые играют роль мнемотаблиц.</a:t>
            </a:r>
            <a:endParaRPr lang="ru-RU"/>
          </a:p>
        </p:txBody>
      </p:sp>
      <p:sp>
        <p:nvSpPr>
          <p:cNvPr id="30726" name="Google Shape;164;p21"/>
          <p:cNvSpPr txBox="1">
            <a:spLocks noChangeArrowheads="1"/>
          </p:cNvSpPr>
          <p:nvPr/>
        </p:nvSpPr>
        <p:spPr bwMode="auto">
          <a:xfrm>
            <a:off x="46529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67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900"/>
              <a:t>Демонстрационный материал для фронтальных занятий</a:t>
            </a:r>
            <a:endParaRPr lang="ru-RU"/>
          </a:p>
          <a:p>
            <a:pPr algn="r">
              <a:lnSpc>
                <a:spcPct val="9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6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Логопедические занятия в детском саду</a:t>
            </a:r>
            <a:endParaRPr lang="ru-RU"/>
          </a:p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Средняя группа</a:t>
            </a:r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Google Shape;169;p22"/>
          <p:cNvSpPr txBox="1">
            <a:spLocks noGrp="1"/>
          </p:cNvSpPr>
          <p:nvPr>
            <p:ph type="ctrTitle"/>
          </p:nvPr>
        </p:nvSpPr>
        <p:spPr>
          <a:xfrm>
            <a:off x="123825" y="0"/>
            <a:ext cx="4321175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Средняя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32771" name="Google Shape;170;p22" descr="Bardi-Mon-konsp-logo-6-7-P_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750" y="603250"/>
            <a:ext cx="4357688" cy="3133725"/>
          </a:xfrm>
          <a:prstGeom prst="rect">
            <a:avLst/>
          </a:prstGeom>
          <a:noFill/>
          <a:ln w="9525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  <p:sp>
        <p:nvSpPr>
          <p:cNvPr id="32772" name="Google Shape;171;p22"/>
          <p:cNvSpPr txBox="1">
            <a:spLocks noChangeArrowheads="1"/>
          </p:cNvSpPr>
          <p:nvPr/>
        </p:nvSpPr>
        <p:spPr bwMode="auto">
          <a:xfrm>
            <a:off x="46529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67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900"/>
              <a:t>Демонстрационный материал для фронтальных занятий</a:t>
            </a:r>
            <a:endParaRPr lang="ru-RU"/>
          </a:p>
          <a:p>
            <a:pPr algn="r">
              <a:lnSpc>
                <a:spcPct val="9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6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Логопедические занятия в детском саду</a:t>
            </a:r>
            <a:endParaRPr lang="ru-RU"/>
          </a:p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Средняя группа</a:t>
            </a:r>
            <a:endParaRPr lang="ru-RU"/>
          </a:p>
        </p:txBody>
      </p:sp>
      <p:sp>
        <p:nvSpPr>
          <p:cNvPr id="32773" name="Google Shape;172;p22"/>
          <p:cNvSpPr txBox="1">
            <a:spLocks noChangeArrowheads="1"/>
          </p:cNvSpPr>
          <p:nvPr/>
        </p:nvSpPr>
        <p:spPr bwMode="auto">
          <a:xfrm>
            <a:off x="4211638" y="733425"/>
            <a:ext cx="316865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32774" name="Google Shape;173;p22" descr="Под_Страница_2.jpg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27563" y="3700463"/>
            <a:ext cx="4357687" cy="3133725"/>
          </a:xfrm>
          <a:prstGeom prst="rect">
            <a:avLst/>
          </a:prstGeom>
          <a:noFill/>
          <a:ln w="9525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  <p:pic>
        <p:nvPicPr>
          <p:cNvPr id="32775" name="Google Shape;174;p22" descr="Bardi-Mon-konsp-logo-6-7-P_.jpg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8750" y="3700463"/>
            <a:ext cx="4357688" cy="3133725"/>
          </a:xfrm>
          <a:prstGeom prst="rect">
            <a:avLst/>
          </a:prstGeom>
          <a:noFill/>
          <a:ln w="9525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  <p:sp>
        <p:nvSpPr>
          <p:cNvPr id="32776" name="Google Shape;175;p22"/>
          <p:cNvSpPr txBox="1">
            <a:spLocks noChangeArrowheads="1"/>
          </p:cNvSpPr>
          <p:nvPr/>
        </p:nvSpPr>
        <p:spPr bwMode="auto">
          <a:xfrm>
            <a:off x="4672013" y="963613"/>
            <a:ext cx="2347912" cy="249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К занятию 32. «В огороде»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Текст рассказа по предложениям: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1. Семья пришла в огород.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2. Дети собирают овощи.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3. Они отдадут овощи маме.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4. Мама сварит из овощей суп.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endParaRPr lang="ru-RU" sz="120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Вопросы к предложениям: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1. Куда пришла семья?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2. Что собирают дети?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3. Кому они отдадут овощи?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4. Что мама сварит из овощей?</a:t>
            </a:r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Google Shape;180;p23"/>
          <p:cNvSpPr txBox="1">
            <a:spLocks noGrp="1"/>
          </p:cNvSpPr>
          <p:nvPr>
            <p:ph type="ctrTitle"/>
          </p:nvPr>
        </p:nvSpPr>
        <p:spPr>
          <a:xfrm>
            <a:off x="123825" y="0"/>
            <a:ext cx="4321175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Средняя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4819" name="Google Shape;181;p23"/>
          <p:cNvSpPr txBox="1">
            <a:spLocks noChangeArrowheads="1"/>
          </p:cNvSpPr>
          <p:nvPr/>
        </p:nvSpPr>
        <p:spPr bwMode="auto">
          <a:xfrm>
            <a:off x="46529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67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900"/>
              <a:t>Демонстрационный материал для фронтальных занятий</a:t>
            </a:r>
            <a:endParaRPr lang="ru-RU"/>
          </a:p>
          <a:p>
            <a:pPr algn="r">
              <a:lnSpc>
                <a:spcPct val="9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6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Логопедические занятия в детском саду</a:t>
            </a:r>
            <a:endParaRPr lang="ru-RU"/>
          </a:p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Средняя группа</a:t>
            </a:r>
            <a:endParaRPr lang="ru-RU"/>
          </a:p>
        </p:txBody>
      </p:sp>
      <p:sp>
        <p:nvSpPr>
          <p:cNvPr id="34820" name="Google Shape;182;p23"/>
          <p:cNvSpPr txBox="1">
            <a:spLocks noChangeArrowheads="1"/>
          </p:cNvSpPr>
          <p:nvPr/>
        </p:nvSpPr>
        <p:spPr bwMode="auto">
          <a:xfrm>
            <a:off x="114300" y="5661025"/>
            <a:ext cx="28813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К занятию 32. «В огороде»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Текст рассказа по предложениям: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1. Семья пришла в огород.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2. Дети собирают овощи.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3. Они отдадут овощи маме.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4. Мама сварит из овощей суп.</a:t>
            </a:r>
            <a:endParaRPr lang="ru-RU"/>
          </a:p>
        </p:txBody>
      </p:sp>
      <p:pic>
        <p:nvPicPr>
          <p:cNvPr id="34821" name="Google Shape;183;p23" descr="Bardi-Mon-konsp-logo-6-7-P_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4238" y="798513"/>
            <a:ext cx="4284662" cy="3084512"/>
          </a:xfrm>
          <a:prstGeom prst="rect">
            <a:avLst/>
          </a:prstGeom>
          <a:noFill/>
          <a:ln w="9525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  <p:pic>
        <p:nvPicPr>
          <p:cNvPr id="34822" name="Google Shape;184;p23" descr="Под_Страница_2.jpg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94238" y="3700463"/>
            <a:ext cx="4303712" cy="3090862"/>
          </a:xfrm>
          <a:prstGeom prst="rect">
            <a:avLst/>
          </a:prstGeom>
          <a:noFill/>
          <a:ln w="9525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  <p:pic>
        <p:nvPicPr>
          <p:cNvPr id="34823" name="Google Shape;185;p23" descr="Bardi-Mon-konsp-logo-6-7-P_.jpg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8750" y="742950"/>
            <a:ext cx="3590925" cy="4999038"/>
          </a:xfrm>
          <a:prstGeom prst="rect">
            <a:avLst/>
          </a:prstGeom>
          <a:noFill/>
          <a:ln w="9525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  <p:sp>
        <p:nvSpPr>
          <p:cNvPr id="34824" name="Google Shape;186;p23"/>
          <p:cNvSpPr txBox="1">
            <a:spLocks noChangeArrowheads="1"/>
          </p:cNvSpPr>
          <p:nvPr/>
        </p:nvSpPr>
        <p:spPr bwMode="auto">
          <a:xfrm>
            <a:off x="2620963" y="5842000"/>
            <a:ext cx="2232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Вопросы к предложениям: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1. Куда пришла семья?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2. Что собирают дети?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3. Кому они отдадут овощи?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4. Что мама сварит из овощей?</a:t>
            </a:r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Google Shape;191;p24"/>
          <p:cNvSpPr txBox="1">
            <a:spLocks noChangeArrowheads="1"/>
          </p:cNvSpPr>
          <p:nvPr/>
        </p:nvSpPr>
        <p:spPr bwMode="auto">
          <a:xfrm>
            <a:off x="250825" y="692150"/>
            <a:ext cx="8642350" cy="5905500"/>
          </a:xfrm>
          <a:prstGeom prst="rect">
            <a:avLst/>
          </a:prstGeom>
          <a:solidFill>
            <a:srgbClr val="E5F5A9"/>
          </a:solidFill>
          <a:ln w="53975" cap="rnd" cmpd="dbl">
            <a:solidFill>
              <a:schemeClr val="tx2"/>
            </a:solidFill>
            <a:miter lim="8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36867" name="Google Shape;192;p24"/>
          <p:cNvSpPr txBox="1">
            <a:spLocks noGrp="1"/>
          </p:cNvSpPr>
          <p:nvPr>
            <p:ph type="ctrTitle"/>
          </p:nvPr>
        </p:nvSpPr>
        <p:spPr>
          <a:xfrm>
            <a:off x="133350" y="0"/>
            <a:ext cx="4319588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Старшая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36868" name="Google Shape;193;p24" descr="Bardi-Mon-konsp-logo-6-7-P_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087438"/>
            <a:ext cx="3636963" cy="518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Google Shape;194;p24"/>
          <p:cNvSpPr txBox="1">
            <a:spLocks noChangeArrowheads="1"/>
          </p:cNvSpPr>
          <p:nvPr/>
        </p:nvSpPr>
        <p:spPr bwMode="auto">
          <a:xfrm>
            <a:off x="4668838" y="0"/>
            <a:ext cx="432117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0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24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Конспекты</a:t>
            </a:r>
            <a:endParaRPr lang="ru-RU"/>
          </a:p>
        </p:txBody>
      </p:sp>
      <p:sp>
        <p:nvSpPr>
          <p:cNvPr id="36870" name="Google Shape;195;p24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36871" name="Google Shape;196;p24"/>
          <p:cNvSpPr txBox="1">
            <a:spLocks noChangeArrowheads="1"/>
          </p:cNvSpPr>
          <p:nvPr/>
        </p:nvSpPr>
        <p:spPr bwMode="auto">
          <a:xfrm>
            <a:off x="4932363" y="1052513"/>
            <a:ext cx="3816350" cy="13684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buClr>
                <a:srgbClr val="000000"/>
              </a:buClr>
              <a:buFont typeface="Arial" charset="0"/>
              <a:buNone/>
            </a:pPr>
            <a:r>
              <a:rPr lang="en-US" sz="1800" i="1"/>
              <a:t>Под редакцией доктора педагогических наук, </a:t>
            </a:r>
            <a:br>
              <a:rPr lang="en-US" sz="1800" i="1"/>
            </a:br>
            <a:r>
              <a:rPr lang="en-US" sz="1800" i="1"/>
              <a:t>профессора </a:t>
            </a:r>
            <a:r>
              <a:rPr lang="en-US" sz="1800" b="1"/>
              <a:t>Т.Б. Филичевой,</a:t>
            </a:r>
            <a:endParaRPr lang="ru-RU"/>
          </a:p>
          <a:p>
            <a:pPr algn="r">
              <a:buClr>
                <a:srgbClr val="000000"/>
              </a:buClr>
              <a:buFont typeface="Arial" charset="0"/>
              <a:buNone/>
            </a:pPr>
            <a:r>
              <a:rPr lang="en-US" sz="1800" i="1"/>
              <a:t>кандидата педагогических наук, профессора  </a:t>
            </a:r>
            <a:r>
              <a:rPr lang="en-US" sz="1800" b="1"/>
              <a:t>С.Н. Шаховской</a:t>
            </a:r>
            <a:endParaRPr lang="ru-RU"/>
          </a:p>
        </p:txBody>
      </p:sp>
      <p:sp>
        <p:nvSpPr>
          <p:cNvPr id="36872" name="Google Shape;197;p24"/>
          <p:cNvSpPr txBox="1">
            <a:spLocks noChangeArrowheads="1"/>
          </p:cNvSpPr>
          <p:nvPr/>
        </p:nvSpPr>
        <p:spPr bwMode="auto">
          <a:xfrm>
            <a:off x="4360863" y="3344863"/>
            <a:ext cx="4392612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indent="177800" algn="just">
              <a:lnSpc>
                <a:spcPct val="86000"/>
              </a:lnSpc>
              <a:buClr>
                <a:srgbClr val="000000"/>
              </a:buClr>
              <a:buFont typeface="Arial" charset="0"/>
              <a:buNone/>
            </a:pPr>
            <a:r>
              <a:rPr lang="en-US" baseline="30000"/>
              <a:t>В пособии предлагается система занятий по развитию речи детей 5–6</a:t>
            </a:r>
            <a:r>
              <a:rPr lang="en-US"/>
              <a:t> </a:t>
            </a:r>
            <a:r>
              <a:rPr lang="en-US" baseline="30000"/>
              <a:t>лет с ОНР. 117 занятий рассчитаны на весь учебный год.</a:t>
            </a:r>
            <a:endParaRPr lang="ru-RU"/>
          </a:p>
          <a:p>
            <a:pPr indent="177800" algn="just">
              <a:lnSpc>
                <a:spcPct val="86000"/>
              </a:lnSpc>
              <a:spcBef>
                <a:spcPts val="275"/>
              </a:spcBef>
              <a:buClr>
                <a:srgbClr val="000000"/>
              </a:buClr>
              <a:buFont typeface="Arial" charset="0"/>
              <a:buNone/>
            </a:pPr>
            <a:r>
              <a:rPr lang="en-US" baseline="30000"/>
              <a:t>Книга включает игры, упражнения и тренинги, необходимые для формирования грамматического строя речи, обогащения словаря, формирования слоговой структуры слова, развития связной речи, фонематического восприятия, а также когнитивных процессов детей данного возраста: внимания, памяти, мышления.</a:t>
            </a:r>
            <a:endParaRPr lang="ru-RU"/>
          </a:p>
          <a:p>
            <a:pPr indent="177800" algn="just">
              <a:lnSpc>
                <a:spcPct val="86000"/>
              </a:lnSpc>
              <a:spcBef>
                <a:spcPts val="275"/>
              </a:spcBef>
              <a:buClr>
                <a:srgbClr val="000000"/>
              </a:buClr>
              <a:buFont typeface="Arial" charset="0"/>
              <a:buNone/>
            </a:pPr>
            <a:r>
              <a:rPr lang="en-US" baseline="30000"/>
              <a:t>К каждому занятию разработано задание для закрепления материала дома. В пособии «Логопедические задания для детей 5–6 лет» (Издательство СКРИПТОРИЙ 2003, 2016) предлагаются игры и упражнения в доступной для ребенка и его родителей форме.</a:t>
            </a:r>
            <a:endParaRPr lang="ru-RU"/>
          </a:p>
          <a:p>
            <a:pPr indent="177800" algn="just">
              <a:lnSpc>
                <a:spcPct val="86000"/>
              </a:lnSpc>
              <a:spcBef>
                <a:spcPts val="275"/>
              </a:spcBef>
              <a:buClr>
                <a:srgbClr val="000000"/>
              </a:buClr>
              <a:buFont typeface="Arial" charset="0"/>
              <a:buNone/>
            </a:pPr>
            <a:r>
              <a:rPr lang="en-US" baseline="30000"/>
              <a:t>Для проведения фронтальных занятий существенную помощь педагогу окажут комплекты наглядных пособий: «Обучение связной речи детей </a:t>
            </a:r>
            <a:br>
              <a:rPr lang="en-US" baseline="30000"/>
            </a:br>
            <a:r>
              <a:rPr lang="en-US" baseline="30000"/>
              <a:t>5–6 лет» и «Демонстрационный материал для фронтальных занятий.</a:t>
            </a:r>
            <a:r>
              <a:rPr lang="en-US"/>
              <a:t> </a:t>
            </a:r>
            <a:r>
              <a:rPr lang="en-US" baseline="30000"/>
              <a:t>Логопедические занятия в детском саду. Старшая</a:t>
            </a:r>
            <a:r>
              <a:rPr lang="en-US"/>
              <a:t> </a:t>
            </a:r>
            <a:r>
              <a:rPr lang="en-US" baseline="30000"/>
              <a:t>группа», содержание которых (сюжетные картинки, картинно-графические схемы и планы рассказов) иллюстрирует занятия предлагаемого пособия.</a:t>
            </a:r>
            <a:endParaRPr lang="ru-RU"/>
          </a:p>
          <a:p>
            <a:pPr indent="177800" algn="just">
              <a:lnSpc>
                <a:spcPct val="86000"/>
              </a:lnSpc>
              <a:spcBef>
                <a:spcPts val="275"/>
              </a:spcBef>
              <a:buClr>
                <a:srgbClr val="000000"/>
              </a:buClr>
              <a:buFont typeface="Arial" charset="0"/>
              <a:buNone/>
            </a:pPr>
            <a:r>
              <a:rPr lang="en-US" baseline="30000"/>
              <a:t>Издание адресовано логопедам и дефектологам.</a:t>
            </a:r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Google Shape;202;p25"/>
          <p:cNvSpPr txBox="1">
            <a:spLocks noGrp="1"/>
          </p:cNvSpPr>
          <p:nvPr>
            <p:ph type="ctrTitle"/>
          </p:nvPr>
        </p:nvSpPr>
        <p:spPr>
          <a:xfrm>
            <a:off x="123825" y="0"/>
            <a:ext cx="4321175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Старшая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8915" name="Google Shape;203;p25"/>
          <p:cNvSpPr txBox="1">
            <a:spLocks noChangeArrowheads="1"/>
          </p:cNvSpPr>
          <p:nvPr/>
        </p:nvSpPr>
        <p:spPr bwMode="auto">
          <a:xfrm>
            <a:off x="46783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0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24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Конспекты</a:t>
            </a:r>
            <a:endParaRPr lang="ru-RU"/>
          </a:p>
        </p:txBody>
      </p:sp>
      <p:sp>
        <p:nvSpPr>
          <p:cNvPr id="38916" name="Google Shape;204;p25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38917" name="Google Shape;205;p25" descr="Bardisheva Monosova konsp Logoped 5-6 s ONR (St grupp).indd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238" y="481013"/>
            <a:ext cx="8899525" cy="6389687"/>
          </a:xfrm>
          <a:prstGeom prst="rect">
            <a:avLst/>
          </a:prstGeom>
          <a:noFill/>
          <a:ln w="9525">
            <a:solidFill>
              <a:srgbClr val="DEF1F2"/>
            </a:solidFill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Google Shape;210;p26"/>
          <p:cNvSpPr txBox="1">
            <a:spLocks noGrp="1"/>
          </p:cNvSpPr>
          <p:nvPr>
            <p:ph type="ctrTitle"/>
          </p:nvPr>
        </p:nvSpPr>
        <p:spPr>
          <a:xfrm>
            <a:off x="123825" y="0"/>
            <a:ext cx="4321175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Старшая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0963" name="Google Shape;211;p26"/>
          <p:cNvSpPr txBox="1">
            <a:spLocks noChangeArrowheads="1"/>
          </p:cNvSpPr>
          <p:nvPr/>
        </p:nvSpPr>
        <p:spPr bwMode="auto">
          <a:xfrm>
            <a:off x="46783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0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24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Конспекты</a:t>
            </a:r>
            <a:endParaRPr lang="ru-RU"/>
          </a:p>
        </p:txBody>
      </p:sp>
      <p:sp>
        <p:nvSpPr>
          <p:cNvPr id="40964" name="Google Shape;212;p26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40965" name="Google Shape;213;p26" descr="E:\Mail.Ru Cloud\Copy for\Bardisheva Monosova konsp Logoped 5-6 s ONR (St gr)\Bardisheva Monosova konsp Logoped 5-6 s ONR (St grupp) 10_3_5_9-280_4 _106.indd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350" y="506413"/>
            <a:ext cx="8858250" cy="635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Google Shape;218;p27"/>
          <p:cNvSpPr txBox="1">
            <a:spLocks noGrp="1"/>
          </p:cNvSpPr>
          <p:nvPr>
            <p:ph type="ctrTitle"/>
          </p:nvPr>
        </p:nvSpPr>
        <p:spPr>
          <a:xfrm>
            <a:off x="133350" y="0"/>
            <a:ext cx="4319588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Старшая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3011" name="Google Shape;219;p27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43012" name="Google Shape;220;p27" descr="лог_задания_6_7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636588"/>
            <a:ext cx="4321175" cy="607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1" name="Google Shape;221;p27"/>
          <p:cNvSpPr txBox="1"/>
          <p:nvPr/>
        </p:nvSpPr>
        <p:spPr>
          <a:xfrm>
            <a:off x="4932363" y="1844675"/>
            <a:ext cx="4032250" cy="3232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/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 пособии предлагается система заданий по развитию речи детей 5–6 лет на весь учебный год (117 заданий).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Задания включают игры, упражнения и тренинги, необходимые для формирования грамматического строя речи, обогащения словаря, формирования слоговой структуры слова, развития связной речи, фонематического восприятия, а также когнитивных процессов детей данного возраста: внимания, памяти, мышления.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Работа ребенка с тетрадью проходит под руководством взрослого, сотрудничество с которым способствует активизации познавательной деятельности, интереса, эффективности усвоения предлагаемого материала.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Цель тетради – всестороннее развитие речи детей 5–6 лет.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Издание адресовано логопедам, дефектологам, родителям.</a:t>
            </a:r>
            <a:endParaRPr lang="ru-RU"/>
          </a:p>
          <a:p>
            <a:pPr indent="177800">
              <a:buClr>
                <a:srgbClr val="000000"/>
              </a:buClr>
              <a:buFont typeface="Arial" charset="0"/>
              <a:buNone/>
            </a:pPr>
            <a:endParaRPr lang="ru-RU" sz="120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43014" name="Google Shape;222;p27"/>
          <p:cNvSpPr txBox="1">
            <a:spLocks noChangeArrowheads="1"/>
          </p:cNvSpPr>
          <p:nvPr/>
        </p:nvSpPr>
        <p:spPr bwMode="auto">
          <a:xfrm>
            <a:off x="4953000" y="0"/>
            <a:ext cx="403225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buClr>
                <a:srgbClr val="002060"/>
              </a:buClr>
              <a:buFont typeface="Quattrocento Sans"/>
              <a:buNone/>
            </a:pPr>
            <a:r>
              <a:rPr lang="en-US" sz="20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Логопедические задания для детей 5-6 лет</a:t>
            </a: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90" name="Text Box 6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z="2400" b="1" smtClean="0">
                <a:solidFill>
                  <a:schemeClr val="accent2"/>
                </a:solidFill>
                <a:latin typeface="Arial" charset="0"/>
                <a:cs typeface="Arial" charset="0"/>
              </a:rPr>
              <a:t>Цель и задачи программы</a:t>
            </a:r>
            <a:r>
              <a:rPr lang="ru-RU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93191" name="Text Box 7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indent="355600">
              <a:lnSpc>
                <a:spcPct val="90000"/>
              </a:lnSpc>
            </a:pPr>
            <a:r>
              <a:rPr lang="ru-RU" b="1" smtClean="0">
                <a:solidFill>
                  <a:schemeClr val="accent2"/>
                </a:solidFill>
                <a:latin typeface="Arial" charset="0"/>
                <a:cs typeface="Arial" charset="0"/>
              </a:rPr>
              <a:t>Цель программы: </a:t>
            </a:r>
            <a:r>
              <a:rPr lang="ru-RU" sz="1200" i="1" smtClean="0">
                <a:latin typeface="Arial" charset="0"/>
                <a:cs typeface="Arial" charset="0"/>
              </a:rPr>
              <a:t>Построение системы коррекционно-развивающей работы  с детьми в возрасте  от 4 до 7 лет  с ОВЗ и с нормой речевого развития, предусматривающей взаимодействие и преемственность действий воспитателей и учителя-логопеда ДОУ, родителей воспитанников, направленное на выравнивание, усовершенствование речевого и психофизического развития детей.</a:t>
            </a:r>
          </a:p>
          <a:p>
            <a:pPr indent="355600">
              <a:lnSpc>
                <a:spcPct val="90000"/>
              </a:lnSpc>
            </a:pPr>
            <a:r>
              <a:rPr lang="ru-RU" b="1" smtClean="0">
                <a:solidFill>
                  <a:schemeClr val="accent2"/>
                </a:solidFill>
                <a:latin typeface="Arial" charset="0"/>
                <a:cs typeface="Arial" charset="0"/>
              </a:rPr>
              <a:t>Задачи:</a:t>
            </a:r>
            <a:endParaRPr lang="ru-RU" smtClean="0">
              <a:solidFill>
                <a:schemeClr val="accent2"/>
              </a:solidFill>
              <a:latin typeface="Arial" charset="0"/>
              <a:cs typeface="Arial" charset="0"/>
            </a:endParaRPr>
          </a:p>
          <a:p>
            <a:pPr indent="355600">
              <a:lnSpc>
                <a:spcPct val="90000"/>
              </a:lnSpc>
              <a:buFont typeface="Arial" charset="0"/>
              <a:buChar char="•"/>
            </a:pPr>
            <a:r>
              <a:rPr lang="ru-RU" sz="1200" i="1" smtClean="0">
                <a:latin typeface="Arial" charset="0"/>
                <a:cs typeface="Arial" charset="0"/>
              </a:rPr>
              <a:t>организация помощи воспитателям  дошкольного образования в психолого-педагогическом изучении детей с речевыми расстройствами;</a:t>
            </a:r>
          </a:p>
          <a:p>
            <a:pPr indent="355600">
              <a:lnSpc>
                <a:spcPct val="90000"/>
              </a:lnSpc>
              <a:buFont typeface="Arial" charset="0"/>
              <a:buChar char="•"/>
            </a:pPr>
            <a:r>
              <a:rPr lang="ru-RU" sz="1200" i="1" smtClean="0">
                <a:latin typeface="Arial" charset="0"/>
                <a:cs typeface="Arial" charset="0"/>
              </a:rPr>
              <a:t>раннее выявление и своевременное предупреждение речевых нарушений;</a:t>
            </a:r>
          </a:p>
          <a:p>
            <a:pPr indent="355600">
              <a:lnSpc>
                <a:spcPct val="90000"/>
              </a:lnSpc>
              <a:buFont typeface="Arial" charset="0"/>
              <a:buChar char="•"/>
            </a:pPr>
            <a:r>
              <a:rPr lang="ru-RU" sz="1200" i="1" smtClean="0">
                <a:latin typeface="Arial" charset="0"/>
                <a:cs typeface="Arial" charset="0"/>
              </a:rPr>
              <a:t>предупреждение возможных трудностей в усвоении программы школы, обусловленных недоразвитием речевой системы дошкольников; </a:t>
            </a:r>
          </a:p>
          <a:p>
            <a:pPr indent="355600">
              <a:lnSpc>
                <a:spcPct val="90000"/>
              </a:lnSpc>
              <a:buFont typeface="Arial" charset="0"/>
              <a:buChar char="•"/>
            </a:pPr>
            <a:r>
              <a:rPr lang="ru-RU" sz="1200" i="1" smtClean="0">
                <a:latin typeface="Arial" charset="0"/>
                <a:cs typeface="Arial" charset="0"/>
              </a:rPr>
              <a:t>осуществление необходимой коррекции недостатков в речевом развитии ребёнка;</a:t>
            </a:r>
          </a:p>
          <a:p>
            <a:pPr indent="355600">
              <a:lnSpc>
                <a:spcPct val="90000"/>
              </a:lnSpc>
              <a:buFont typeface="Arial" charset="0"/>
              <a:buChar char="•"/>
            </a:pPr>
            <a:r>
              <a:rPr lang="ru-RU" sz="1200" i="1" smtClean="0">
                <a:latin typeface="Arial" charset="0"/>
                <a:cs typeface="Arial" charset="0"/>
              </a:rPr>
              <a:t>формирование артикуляционных навыков звукопроизношения и развитие слухового восприятия и автоматизации поставленных звуков;</a:t>
            </a:r>
          </a:p>
          <a:p>
            <a:pPr indent="355600">
              <a:lnSpc>
                <a:spcPct val="90000"/>
              </a:lnSpc>
              <a:buFont typeface="Arial" charset="0"/>
              <a:buChar char="•"/>
            </a:pPr>
            <a:r>
              <a:rPr lang="ru-RU" sz="1200" i="1" smtClean="0">
                <a:latin typeface="Arial" charset="0"/>
                <a:cs typeface="Arial" charset="0"/>
              </a:rPr>
              <a:t>подготовка к обучению грамоте, овладение элементами грамоты; </a:t>
            </a:r>
          </a:p>
          <a:p>
            <a:pPr indent="355600">
              <a:lnSpc>
                <a:spcPct val="90000"/>
              </a:lnSpc>
              <a:buFont typeface="Arial" charset="0"/>
              <a:buChar char="•"/>
            </a:pPr>
            <a:r>
              <a:rPr lang="ru-RU" sz="1200" i="1" smtClean="0">
                <a:latin typeface="Arial" charset="0"/>
                <a:cs typeface="Arial" charset="0"/>
              </a:rPr>
              <a:t>осуществление преемственности в работе с учителем-логопедом, педагогом-психологом и родителями воспитанников;</a:t>
            </a:r>
          </a:p>
          <a:p>
            <a:pPr indent="355600">
              <a:lnSpc>
                <a:spcPct val="90000"/>
              </a:lnSpc>
              <a:buFont typeface="Arial" charset="0"/>
              <a:buChar char="•"/>
            </a:pPr>
            <a:r>
              <a:rPr lang="ru-RU" sz="1200" i="1" smtClean="0">
                <a:latin typeface="Arial" charset="0"/>
                <a:cs typeface="Arial" charset="0"/>
              </a:rPr>
              <a:t>создание благоприятных условий для развития детей в соответствии с их возрастными и индивидуальными особенностями;</a:t>
            </a:r>
          </a:p>
          <a:p>
            <a:pPr indent="355600">
              <a:lnSpc>
                <a:spcPct val="90000"/>
              </a:lnSpc>
              <a:buFont typeface="Arial" charset="0"/>
              <a:buChar char="•"/>
            </a:pPr>
            <a:r>
              <a:rPr lang="ru-RU" sz="1200" i="1" smtClean="0">
                <a:latin typeface="Arial" charset="0"/>
                <a:cs typeface="Arial" charset="0"/>
              </a:rPr>
              <a:t>обеспечение развития способностей и творческого потенциала каждого ребенка с самим собой, с другими детьми, взрослыми и миром.</a:t>
            </a:r>
          </a:p>
          <a:p>
            <a:pPr indent="355600">
              <a:lnSpc>
                <a:spcPct val="90000"/>
              </a:lnSpc>
              <a:buFont typeface="Arial" charset="0"/>
              <a:buChar char="•"/>
            </a:pPr>
            <a:endParaRPr lang="ru-RU" sz="1200" i="1" smtClean="0">
              <a:latin typeface="Arial" charset="0"/>
              <a:cs typeface="Arial" charset="0"/>
            </a:endParaRPr>
          </a:p>
          <a:p>
            <a:pPr indent="355600">
              <a:lnSpc>
                <a:spcPct val="90000"/>
              </a:lnSpc>
            </a:pPr>
            <a:r>
              <a:rPr lang="ru-RU" i="1" smtClean="0">
                <a:solidFill>
                  <a:schemeClr val="accent2"/>
                </a:solidFill>
                <a:latin typeface="Arial" charset="0"/>
                <a:cs typeface="Arial" charset="0"/>
              </a:rPr>
              <a:t>Решение задач</a:t>
            </a:r>
            <a:r>
              <a:rPr lang="ru-RU" i="1" smtClean="0">
                <a:latin typeface="Arial" charset="0"/>
                <a:cs typeface="Arial" charset="0"/>
              </a:rPr>
              <a:t> парциальной программы «Росточек», возможно лишь </a:t>
            </a:r>
            <a:r>
              <a:rPr lang="ru-RU" i="1" smtClean="0">
                <a:solidFill>
                  <a:schemeClr val="accent2"/>
                </a:solidFill>
                <a:latin typeface="Arial" charset="0"/>
                <a:cs typeface="Arial" charset="0"/>
              </a:rPr>
              <a:t>при условии комплексного подхода к воспитанию и образованию, тесной взаимосвязи учителя-логопеда, воспитателей, родителей и педагога-психолога.</a:t>
            </a:r>
            <a:r>
              <a:rPr lang="ru-RU" smtClean="0">
                <a:solidFill>
                  <a:schemeClr val="accent2"/>
                </a:solidFill>
                <a:latin typeface="Arial" charset="0"/>
                <a:cs typeface="Arial" charset="0"/>
              </a:rPr>
              <a:t>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Google Shape;227;p28"/>
          <p:cNvSpPr txBox="1">
            <a:spLocks noGrp="1"/>
          </p:cNvSpPr>
          <p:nvPr>
            <p:ph type="ctrTitle"/>
          </p:nvPr>
        </p:nvSpPr>
        <p:spPr>
          <a:xfrm>
            <a:off x="133350" y="0"/>
            <a:ext cx="4319588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Старшая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5059" name="Google Shape;228;p28"/>
          <p:cNvSpPr txBox="1">
            <a:spLocks noChangeArrowheads="1"/>
          </p:cNvSpPr>
          <p:nvPr/>
        </p:nvSpPr>
        <p:spPr bwMode="auto">
          <a:xfrm>
            <a:off x="4953000" y="0"/>
            <a:ext cx="403225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buClr>
                <a:srgbClr val="002060"/>
              </a:buClr>
              <a:buFont typeface="Quattrocento Sans"/>
              <a:buNone/>
            </a:pPr>
            <a:r>
              <a:rPr lang="en-US" sz="20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Логопедические задания для детей 5-6 лет</a:t>
            </a:r>
            <a:endParaRPr lang="ru-RU"/>
          </a:p>
        </p:txBody>
      </p:sp>
      <p:sp>
        <p:nvSpPr>
          <p:cNvPr id="45060" name="Google Shape;229;p28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45061" name="Google Shape;230;p28" descr="Лог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" y="615950"/>
            <a:ext cx="4381500" cy="613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Google Shape;231;p28" descr="E:\Mail.Ru Cloud\Copy for\Bardisheva Monosova Tetrad St gr (5-6) CMYK 2014\Bardisheva Monosova Tetrad Zadaniya (St gr) CMYK  1_14.indd.jpg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65650" y="615950"/>
            <a:ext cx="4383088" cy="613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Google Shape;237;p29"/>
          <p:cNvSpPr txBox="1">
            <a:spLocks noGrp="1"/>
          </p:cNvSpPr>
          <p:nvPr>
            <p:ph type="ctrTitle"/>
          </p:nvPr>
        </p:nvSpPr>
        <p:spPr>
          <a:xfrm>
            <a:off x="133350" y="0"/>
            <a:ext cx="4319588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Старшая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7107" name="Google Shape;238;p29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47108" name="Google Shape;239;p29" descr="лог_задания_6_7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3525" y="636588"/>
            <a:ext cx="4297363" cy="607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Google Shape;240;p29"/>
          <p:cNvSpPr txBox="1">
            <a:spLocks noChangeArrowheads="1"/>
          </p:cNvSpPr>
          <p:nvPr/>
        </p:nvSpPr>
        <p:spPr bwMode="auto">
          <a:xfrm>
            <a:off x="4932363" y="1257300"/>
            <a:ext cx="3887787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 пособии предлагается иллюстративный материал (формат А 4) для проведения логопедических занятий. Сюжетные картинки и  картинно-графические планы рассказов  подобраны по следующим лексическим темам: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«Осень. Листопад» (предлоги НА, С),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«В парке» (согласование числительных 1–5 и слова «много» («мало») с существительными),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«Повар готовил обед» (образование относительных прилагательных и согласование их с существительными мужского, женского и среднего рода),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«Заготовки на зиму» (образование относительных прилагательных и согласование их с существительными мужского, женского и среднего рода),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«Лиса и заяц» (предлоги В, ИЗ),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«Кабан под дубом» (предлоги ПОД, ИЗ-ПОД),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«Зимой» (предлоги НА, С),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«Новогодняя елка»,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«Сапожник в мастерской» (предлог БЕЗ).</a:t>
            </a:r>
            <a:endParaRPr lang="ru-RU"/>
          </a:p>
          <a:p>
            <a:pPr indent="177800">
              <a:buClr>
                <a:srgbClr val="000000"/>
              </a:buClr>
              <a:buFont typeface="Arial" charset="0"/>
              <a:buNone/>
            </a:pPr>
            <a:endParaRPr lang="ru-RU" sz="120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Например, сюжетная картинка «Зимой» и картинно-графические схемы к ней, см. ниже.</a:t>
            </a:r>
            <a:endParaRPr lang="ru-RU"/>
          </a:p>
        </p:txBody>
      </p:sp>
      <p:sp>
        <p:nvSpPr>
          <p:cNvPr id="47110" name="Google Shape;241;p29"/>
          <p:cNvSpPr txBox="1">
            <a:spLocks noChangeArrowheads="1"/>
          </p:cNvSpPr>
          <p:nvPr/>
        </p:nvSpPr>
        <p:spPr bwMode="auto">
          <a:xfrm>
            <a:off x="46529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Комплект наглядных пособий</a:t>
            </a:r>
            <a:endParaRPr lang="ru-RU"/>
          </a:p>
          <a:p>
            <a:pPr algn="r">
              <a:lnSpc>
                <a:spcPct val="9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6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Обучение связной речи детей 5-6 лет</a:t>
            </a:r>
            <a:endParaRPr lang="ru-RU"/>
          </a:p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Картинно-графические планы рассказов</a:t>
            </a:r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Google Shape;246;p30"/>
          <p:cNvSpPr txBox="1">
            <a:spLocks noGrp="1"/>
          </p:cNvSpPr>
          <p:nvPr>
            <p:ph type="ctrTitle"/>
          </p:nvPr>
        </p:nvSpPr>
        <p:spPr>
          <a:xfrm>
            <a:off x="123825" y="0"/>
            <a:ext cx="4321175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Старшая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49155" name="Google Shape;247;p30" descr="Bardi-Mon-konsp-logo-6-7-P_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750" y="603250"/>
            <a:ext cx="4297363" cy="3084513"/>
          </a:xfrm>
          <a:prstGeom prst="rect">
            <a:avLst/>
          </a:prstGeom>
          <a:noFill/>
          <a:ln w="9525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  <p:sp>
        <p:nvSpPr>
          <p:cNvPr id="49156" name="Google Shape;248;p30"/>
          <p:cNvSpPr txBox="1">
            <a:spLocks noChangeArrowheads="1"/>
          </p:cNvSpPr>
          <p:nvPr/>
        </p:nvSpPr>
        <p:spPr bwMode="auto">
          <a:xfrm>
            <a:off x="46529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Комплект наглядных пособий</a:t>
            </a:r>
            <a:endParaRPr lang="ru-RU"/>
          </a:p>
          <a:p>
            <a:pPr algn="r">
              <a:lnSpc>
                <a:spcPct val="9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6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Обучение связной речи детей 5-6 лет</a:t>
            </a:r>
            <a:endParaRPr lang="ru-RU"/>
          </a:p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Картинно-графические планы рассказов</a:t>
            </a:r>
            <a:endParaRPr lang="ru-RU"/>
          </a:p>
        </p:txBody>
      </p:sp>
      <p:sp>
        <p:nvSpPr>
          <p:cNvPr id="49157" name="Google Shape;249;p30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49158" name="Google Shape;250;p30" descr="Под_Страница_2.jpg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57725" y="3730625"/>
            <a:ext cx="4310063" cy="3097213"/>
          </a:xfrm>
          <a:prstGeom prst="rect">
            <a:avLst/>
          </a:prstGeom>
          <a:noFill/>
          <a:ln w="9525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  <p:pic>
        <p:nvPicPr>
          <p:cNvPr id="49159" name="Google Shape;251;p30" descr="Bardi-Mon-konsp-logo-6-7-P_.jpg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6050" y="3730625"/>
            <a:ext cx="4310063" cy="3103563"/>
          </a:xfrm>
          <a:prstGeom prst="rect">
            <a:avLst/>
          </a:prstGeom>
          <a:noFill/>
          <a:ln w="9525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  <p:sp>
        <p:nvSpPr>
          <p:cNvPr id="49160" name="Google Shape;252;p30"/>
          <p:cNvSpPr txBox="1">
            <a:spLocks noChangeArrowheads="1"/>
          </p:cNvSpPr>
          <p:nvPr/>
        </p:nvSpPr>
        <p:spPr bwMode="auto">
          <a:xfrm>
            <a:off x="4572000" y="1196975"/>
            <a:ext cx="45720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Занятие 51. Картинка «Зимой», картинно-графический план рассказа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Текст рассказа по предложениям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1. Наступила зима.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2. Снег лежит на дорожках и дорогах.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3. Дворники сгребают снег с дорожек.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4. Снегоуборочные машины убирают снег с дорог.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endParaRPr lang="ru-RU" sz="1200" b="1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Вопросы: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1. Что наступило?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2. Где лежит снег?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3. Откуда дворники сгребают снег?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4. Откуда убирают снег снегоуборочные машины?</a:t>
            </a:r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Google Shape;257;p31"/>
          <p:cNvSpPr txBox="1">
            <a:spLocks noGrp="1"/>
          </p:cNvSpPr>
          <p:nvPr>
            <p:ph type="ctrTitle"/>
          </p:nvPr>
        </p:nvSpPr>
        <p:spPr>
          <a:xfrm>
            <a:off x="133350" y="0"/>
            <a:ext cx="4319588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Старшая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51203" name="Google Shape;258;p31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51204" name="Google Shape;259;p31" descr="лог_задания_6_7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" y="636588"/>
            <a:ext cx="4289425" cy="607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Google Shape;260;p31"/>
          <p:cNvSpPr txBox="1">
            <a:spLocks noChangeArrowheads="1"/>
          </p:cNvSpPr>
          <p:nvPr/>
        </p:nvSpPr>
        <p:spPr bwMode="auto">
          <a:xfrm>
            <a:off x="4822825" y="1125538"/>
            <a:ext cx="4141788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 пособии предлагается иллюстративный материал (формат А4) для проведения логопедических занятий. 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12 сюжетных картинок подобраны по следующим лексическим темам: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«Наша группа», 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«Осень»,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«В огороде»,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«В саду», 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«Снежный ком» (рассказ по серии картинок),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«Как дети помогали птицам» (рассказ по серии картинок),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«Помощники»,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«Машин день рождения»,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«Строители»,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«Мебель»,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«Ехали мы, ехали» (рассказ по серии картинок),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«Лето»,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«Предзимье» (текст по схеме цепной структуры).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К картинкам прилагаются тексты, вопросы и картинно-графические схемы каждого предложения  рассказа.</a:t>
            </a:r>
            <a:endParaRPr lang="ru-RU"/>
          </a:p>
        </p:txBody>
      </p:sp>
      <p:sp>
        <p:nvSpPr>
          <p:cNvPr id="51206" name="Google Shape;261;p31"/>
          <p:cNvSpPr txBox="1">
            <a:spLocks noChangeArrowheads="1"/>
          </p:cNvSpPr>
          <p:nvPr/>
        </p:nvSpPr>
        <p:spPr bwMode="auto">
          <a:xfrm>
            <a:off x="46529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67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900"/>
              <a:t>Демонстрационный материал для фронтальных занятий</a:t>
            </a:r>
            <a:endParaRPr lang="ru-RU"/>
          </a:p>
          <a:p>
            <a:pPr algn="r">
              <a:lnSpc>
                <a:spcPct val="9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6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Логопедические занятия в детском саду</a:t>
            </a:r>
            <a:endParaRPr lang="ru-RU"/>
          </a:p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Старшая группа</a:t>
            </a:r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Google Shape;266;p32"/>
          <p:cNvSpPr txBox="1">
            <a:spLocks noGrp="1"/>
          </p:cNvSpPr>
          <p:nvPr>
            <p:ph type="ctrTitle"/>
          </p:nvPr>
        </p:nvSpPr>
        <p:spPr>
          <a:xfrm>
            <a:off x="123825" y="0"/>
            <a:ext cx="4321175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Старшая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53251" name="Google Shape;267;p32"/>
          <p:cNvSpPr txBox="1">
            <a:spLocks noChangeArrowheads="1"/>
          </p:cNvSpPr>
          <p:nvPr/>
        </p:nvSpPr>
        <p:spPr bwMode="auto">
          <a:xfrm>
            <a:off x="46529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67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900"/>
              <a:t>Демонстрационный материал для фронтальных занятий</a:t>
            </a:r>
            <a:endParaRPr lang="ru-RU"/>
          </a:p>
          <a:p>
            <a:pPr algn="r">
              <a:lnSpc>
                <a:spcPct val="9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6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Логопедические занятия в детском саду</a:t>
            </a:r>
            <a:endParaRPr lang="ru-RU"/>
          </a:p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Старшая группа</a:t>
            </a:r>
            <a:endParaRPr lang="ru-RU"/>
          </a:p>
        </p:txBody>
      </p:sp>
      <p:sp>
        <p:nvSpPr>
          <p:cNvPr id="53252" name="Google Shape;268;p32"/>
          <p:cNvSpPr txBox="1">
            <a:spLocks noChangeArrowheads="1"/>
          </p:cNvSpPr>
          <p:nvPr/>
        </p:nvSpPr>
        <p:spPr bwMode="auto">
          <a:xfrm>
            <a:off x="5219700" y="733425"/>
            <a:ext cx="2232025" cy="305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53253" name="Google Shape;269;p32" descr="E:\Mail.Ru Cloud\Архив Скрипторий 2003\0146 DVD pereizdanie\Bardisheva Monos Naglydnost ST gr 2013\Bard Monos Naglydnost ST_GR 1_3 2013 Зад_106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" y="1047750"/>
            <a:ext cx="5868988" cy="419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4" name="Google Shape;270;p32"/>
          <p:cNvSpPr txBox="1">
            <a:spLocks noChangeArrowheads="1"/>
          </p:cNvSpPr>
          <p:nvPr/>
        </p:nvSpPr>
        <p:spPr bwMode="auto">
          <a:xfrm>
            <a:off x="6084888" y="981075"/>
            <a:ext cx="2879725" cy="544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К занятию 106. «Мебель»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Предложить детям рассмотреть картинку и обсудить, что на ней нарисовано.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Вопросы к картинке: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1. В каком магазине была семья? (Семья была в мебельном магазине.)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2. Что купила семья? (Семья купила стол, стулья, кресла, кровать, шкаф и тумбочку.)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3. Что делает папа? (Папа помогает грузить мебель в фургон.)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4. Куда семья привезет мебель? (Семья привезет мебель в свою квартиру.)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5. Что папа и мама поставят в спальне? (В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 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спальне папа и мама поставят большой деревянный шкаф и широкую мягкую кровать.)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6. Что будет стоять в гостиной? (В гостиной будут стоять тумбочка для телевизора и два мягких кресла.)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7. Куда поставят круглый стол и стулья? (Круглый стол и стулья поставят на кухне.)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8. Как будет в квартире? (В квартире будет уютно, удобно и красиво.)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Предложить детям послушать рассказ, составленный из ответов на вопросы, затем пересказать и придумать ему название.</a:t>
            </a:r>
            <a:endParaRPr lang="ru-RU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Google Shape;275;p33"/>
          <p:cNvSpPr txBox="1">
            <a:spLocks noChangeArrowheads="1"/>
          </p:cNvSpPr>
          <p:nvPr/>
        </p:nvSpPr>
        <p:spPr bwMode="auto">
          <a:xfrm>
            <a:off x="250825" y="692150"/>
            <a:ext cx="8642350" cy="5905500"/>
          </a:xfrm>
          <a:prstGeom prst="rect">
            <a:avLst/>
          </a:prstGeom>
          <a:solidFill>
            <a:srgbClr val="E5F5A9"/>
          </a:solidFill>
          <a:ln w="53975" cap="rnd" cmpd="dbl">
            <a:solidFill>
              <a:schemeClr val="tx2"/>
            </a:solidFill>
            <a:miter lim="8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55299" name="Google Shape;276;p33"/>
          <p:cNvSpPr txBox="1">
            <a:spLocks noGrp="1"/>
          </p:cNvSpPr>
          <p:nvPr>
            <p:ph type="ctrTitle"/>
          </p:nvPr>
        </p:nvSpPr>
        <p:spPr>
          <a:xfrm>
            <a:off x="133350" y="0"/>
            <a:ext cx="4319588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Подготовительная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55300" name="Google Shape;277;p33"/>
          <p:cNvSpPr txBox="1">
            <a:spLocks noGrp="1"/>
          </p:cNvSpPr>
          <p:nvPr>
            <p:ph type="subTitle" idx="1"/>
          </p:nvPr>
        </p:nvSpPr>
        <p:spPr>
          <a:xfrm>
            <a:off x="4356100" y="3284538"/>
            <a:ext cx="4392613" cy="3024187"/>
          </a:xfrm>
        </p:spPr>
        <p:txBody>
          <a:bodyPr tIns="45700" bIns="45700"/>
          <a:lstStyle/>
          <a:p>
            <a:pPr indent="177800" algn="just" eaLnBrk="1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en-US" sz="1400" baseline="30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 пособии предлагается система занятий по развитию речи детей 6–7</a:t>
            </a:r>
            <a:r>
              <a:rPr lang="en-US" sz="14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</a:t>
            </a:r>
            <a:r>
              <a:rPr lang="en-US" sz="1400" baseline="30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лет с ОНР. 117 занятий рассчитаны на весь учебный год.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indent="177800" algn="just" eaLnBrk="1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en-US" sz="1400" baseline="30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Книга включает игры, упражнения и тренинги, необходимые для формирования грамматического строя речи, обогащения словаря, формирования слоговой структуры слова, развития связной речи, фонематического восприятия, а также когнитивных процессов детей данного возраста: внимания, памяти, мышления.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indent="177800" algn="just" eaLnBrk="1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en-US" sz="1400" baseline="30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К каждому занятию разработано задание для закрепления материала дома. В пособии «Логопедические задания для детей 6–7 лет» (Издательство СКРИПТОРИЙ 2003, 2016) предлагаются игры и упражнения в доступной для ребенка и его родителей форме.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indent="177800" algn="just" eaLnBrk="1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en-US" sz="1400" baseline="30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Для проведения фронтальных занятий существенную помощь педагогу окажут комплекты наглядных пособий: «Обучение связной речи детей </a:t>
            </a:r>
            <a:br>
              <a:rPr lang="en-US" sz="1400" baseline="30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</a:br>
            <a:r>
              <a:rPr lang="en-US" sz="1400" baseline="30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6–7 лет» и «Демонстрационный материал для фронтальных занятий.</a:t>
            </a:r>
            <a:r>
              <a:rPr lang="en-US" sz="14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</a:t>
            </a:r>
            <a:r>
              <a:rPr lang="en-US" sz="1400" baseline="30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Логопедические занятия в детском саду. Подготовительная к</a:t>
            </a:r>
            <a:r>
              <a:rPr lang="en-US" sz="14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</a:t>
            </a:r>
            <a:r>
              <a:rPr lang="en-US" sz="1400" baseline="30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школе группа», содержание которых (сюжетные картинки, картинно-графические схемы и планы рассказов) иллюстрирует занятия предлагаемого пособия.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indent="177800" algn="just" eaLnBrk="1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en-US" sz="1400" baseline="30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Издание адресовано логопедам и дефектологам.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55301" name="Google Shape;278;p33" descr="Bardi-Mon-konsp-logo-6-7-P_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052513"/>
            <a:ext cx="3636963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2" name="Google Shape;279;p33"/>
          <p:cNvSpPr txBox="1">
            <a:spLocks noChangeArrowheads="1"/>
          </p:cNvSpPr>
          <p:nvPr/>
        </p:nvSpPr>
        <p:spPr bwMode="auto">
          <a:xfrm>
            <a:off x="4668838" y="0"/>
            <a:ext cx="432117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0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24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Конспекты</a:t>
            </a:r>
            <a:endParaRPr lang="ru-RU"/>
          </a:p>
        </p:txBody>
      </p:sp>
      <p:sp>
        <p:nvSpPr>
          <p:cNvPr id="55303" name="Google Shape;280;p33"/>
          <p:cNvSpPr txBox="1">
            <a:spLocks noChangeArrowheads="1"/>
          </p:cNvSpPr>
          <p:nvPr/>
        </p:nvSpPr>
        <p:spPr bwMode="auto">
          <a:xfrm>
            <a:off x="4932363" y="1052513"/>
            <a:ext cx="3816350" cy="13684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buClr>
                <a:srgbClr val="000000"/>
              </a:buClr>
              <a:buFont typeface="Arial" charset="0"/>
              <a:buNone/>
            </a:pPr>
            <a:r>
              <a:rPr lang="en-US" sz="1800" i="1"/>
              <a:t>Под редакцией доктора педагогических наук, </a:t>
            </a:r>
            <a:br>
              <a:rPr lang="en-US" sz="1800" i="1"/>
            </a:br>
            <a:r>
              <a:rPr lang="en-US" sz="1800" i="1"/>
              <a:t>профессора </a:t>
            </a:r>
            <a:r>
              <a:rPr lang="en-US" sz="1800" b="1"/>
              <a:t>Т.Б. Филичевой,</a:t>
            </a:r>
            <a:endParaRPr lang="ru-RU"/>
          </a:p>
          <a:p>
            <a:pPr algn="r">
              <a:buClr>
                <a:srgbClr val="000000"/>
              </a:buClr>
              <a:buFont typeface="Arial" charset="0"/>
              <a:buNone/>
            </a:pPr>
            <a:r>
              <a:rPr lang="en-US" sz="1800" i="1"/>
              <a:t>кандидата педагогических наук, профессора </a:t>
            </a:r>
            <a:r>
              <a:rPr lang="en-US" sz="1800" b="1"/>
              <a:t>С.Н. Шаховской</a:t>
            </a:r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Google Shape;285;p34"/>
          <p:cNvSpPr txBox="1">
            <a:spLocks noGrp="1"/>
          </p:cNvSpPr>
          <p:nvPr>
            <p:ph type="ctrTitle"/>
          </p:nvPr>
        </p:nvSpPr>
        <p:spPr>
          <a:xfrm>
            <a:off x="123825" y="0"/>
            <a:ext cx="4321175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Подготовительная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57347" name="Google Shape;286;p34"/>
          <p:cNvSpPr txBox="1">
            <a:spLocks noChangeArrowheads="1"/>
          </p:cNvSpPr>
          <p:nvPr/>
        </p:nvSpPr>
        <p:spPr bwMode="auto">
          <a:xfrm>
            <a:off x="46783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0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24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Конспекты</a:t>
            </a:r>
            <a:endParaRPr lang="ru-RU"/>
          </a:p>
        </p:txBody>
      </p:sp>
      <p:sp>
        <p:nvSpPr>
          <p:cNvPr id="57348" name="Google Shape;287;p34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57349" name="Google Shape;288;p34" descr="Bardysh Monos Metod Pod исп 93к (1-100) 1_8_14.indd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238" y="487363"/>
            <a:ext cx="8899525" cy="6389687"/>
          </a:xfrm>
          <a:prstGeom prst="rect">
            <a:avLst/>
          </a:prstGeom>
          <a:noFill/>
          <a:ln w="9525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Google Shape;293;p35"/>
          <p:cNvSpPr txBox="1">
            <a:spLocks noGrp="1"/>
          </p:cNvSpPr>
          <p:nvPr>
            <p:ph type="ctrTitle"/>
          </p:nvPr>
        </p:nvSpPr>
        <p:spPr>
          <a:xfrm>
            <a:off x="123825" y="0"/>
            <a:ext cx="4321175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Подготовительная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59395" name="Google Shape;294;p35"/>
          <p:cNvSpPr txBox="1">
            <a:spLocks noChangeArrowheads="1"/>
          </p:cNvSpPr>
          <p:nvPr/>
        </p:nvSpPr>
        <p:spPr bwMode="auto">
          <a:xfrm>
            <a:off x="46783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0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24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Конспекты</a:t>
            </a:r>
            <a:endParaRPr lang="ru-RU"/>
          </a:p>
        </p:txBody>
      </p:sp>
      <p:sp>
        <p:nvSpPr>
          <p:cNvPr id="59396" name="Google Shape;295;p35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59397" name="Google Shape;296;p35" descr="E:\Mail.Ru Cloud\Copy for\Bardisheva Monosova konsp logoped 6-7 s ONR (Pod gr)\Bardysh Monos Metod Pod  93 (1-100) 1_8_14 _67.indd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750" y="512763"/>
            <a:ext cx="8802688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Google Shape;301;p36"/>
          <p:cNvSpPr txBox="1">
            <a:spLocks noGrp="1"/>
          </p:cNvSpPr>
          <p:nvPr>
            <p:ph type="ctrTitle"/>
          </p:nvPr>
        </p:nvSpPr>
        <p:spPr>
          <a:xfrm>
            <a:off x="133350" y="0"/>
            <a:ext cx="4319588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Старшая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61443" name="Google Shape;302;p36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61444" name="Google Shape;303;p36" descr="лог_задания_6_7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" y="658813"/>
            <a:ext cx="4289425" cy="603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4" name="Google Shape;304;p36"/>
          <p:cNvSpPr txBox="1"/>
          <p:nvPr/>
        </p:nvSpPr>
        <p:spPr>
          <a:xfrm>
            <a:off x="4787900" y="1989138"/>
            <a:ext cx="4032250" cy="3384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/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 этом пособии предлагается система заданий по развитию речи детей 6–7 лет на весь учебный год (117 заданий).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Задания включают игры, упражнения и тренинги, необходимые для формирования грамматического строя речи, обогащения словаря, формирования слоговой структуры слова, развития связной речи, фонематического восприятия, а также когнитивных процессов детей данного возраста: внимания, памяти, мышления.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Работа ребенка с тетрадью проходит под руководством взрослого, сотрудничество с которым способствует активизации познавательной деятельности, интереса, эффективности усвоения предлагаемого материала.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Цель тетради  –  всестороннее развитие речи детей 6–7 лет.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Издание адресовано логопедам, дефектологам, родителям.</a:t>
            </a:r>
            <a:endParaRPr lang="ru-RU"/>
          </a:p>
          <a:p>
            <a:pPr indent="177800">
              <a:buClr>
                <a:srgbClr val="000000"/>
              </a:buClr>
              <a:buFont typeface="Arial" charset="0"/>
              <a:buNone/>
            </a:pPr>
            <a:endParaRPr lang="ru-RU" sz="120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61446" name="Google Shape;305;p36"/>
          <p:cNvSpPr txBox="1">
            <a:spLocks noChangeArrowheads="1"/>
          </p:cNvSpPr>
          <p:nvPr/>
        </p:nvSpPr>
        <p:spPr bwMode="auto">
          <a:xfrm>
            <a:off x="4953000" y="0"/>
            <a:ext cx="403225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buClr>
                <a:srgbClr val="002060"/>
              </a:buClr>
              <a:buFont typeface="Quattrocento Sans"/>
              <a:buNone/>
            </a:pPr>
            <a:r>
              <a:rPr lang="en-US" sz="20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Логопедические задания для детей 6-7 лет</a:t>
            </a:r>
            <a:endParaRPr lang="ru-RU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Google Shape;310;p37"/>
          <p:cNvSpPr txBox="1">
            <a:spLocks noGrp="1"/>
          </p:cNvSpPr>
          <p:nvPr>
            <p:ph type="ctrTitle"/>
          </p:nvPr>
        </p:nvSpPr>
        <p:spPr>
          <a:xfrm>
            <a:off x="133350" y="0"/>
            <a:ext cx="4319588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Подготовительная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63491" name="Google Shape;311;p37"/>
          <p:cNvSpPr txBox="1">
            <a:spLocks noChangeArrowheads="1"/>
          </p:cNvSpPr>
          <p:nvPr/>
        </p:nvSpPr>
        <p:spPr bwMode="auto">
          <a:xfrm>
            <a:off x="4953000" y="0"/>
            <a:ext cx="403225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buClr>
                <a:srgbClr val="002060"/>
              </a:buClr>
              <a:buFont typeface="Quattrocento Sans"/>
              <a:buNone/>
            </a:pPr>
            <a:r>
              <a:rPr lang="en-US" sz="20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Логопедические задания для детей 6-7 лет</a:t>
            </a:r>
            <a:endParaRPr lang="ru-RU"/>
          </a:p>
        </p:txBody>
      </p:sp>
      <p:sp>
        <p:nvSpPr>
          <p:cNvPr id="63492" name="Google Shape;312;p37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63493" name="Google Shape;313;p37" descr="Лог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" y="615950"/>
            <a:ext cx="4333875" cy="605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4" name="Google Shape;314;p37" descr="E:\Mail.Ru Cloud\Copy for\Bardisheva Monosova Tetrad Pod gr (6-7) CMYK\Bardicheva Monosova Zadaniya Pod gr new 7_2_13 Folder\Bardicheva Monosova Zadaniya Pod gr new 7_2_13 p14 _30 indd.jpg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21213" y="615950"/>
            <a:ext cx="4333875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z="2400" b="1" smtClean="0">
                <a:solidFill>
                  <a:schemeClr val="accent2"/>
                </a:solidFill>
                <a:latin typeface="Arial" charset="0"/>
                <a:cs typeface="Arial" charset="0"/>
              </a:rPr>
              <a:t>Принципы и подходы к построению программы</a:t>
            </a:r>
            <a:r>
              <a:rPr lang="ru-RU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97283" name="Text Box 3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 b="1" smtClean="0">
                <a:latin typeface="Arial" charset="0"/>
                <a:cs typeface="Arial" charset="0"/>
              </a:rPr>
              <a:t>1. Принцип развития </a:t>
            </a:r>
            <a:endParaRPr lang="en-US" b="1" smtClean="0">
              <a:latin typeface="Arial" charset="0"/>
              <a:cs typeface="Arial" charset="0"/>
            </a:endParaRPr>
          </a:p>
          <a:p>
            <a:r>
              <a:rPr lang="ru-RU" b="1" smtClean="0">
                <a:latin typeface="Arial" charset="0"/>
                <a:cs typeface="Arial" charset="0"/>
              </a:rPr>
              <a:t>2. Принцип единства диагностики и коррекции</a:t>
            </a:r>
            <a:endParaRPr lang="en-US" b="1" smtClean="0">
              <a:latin typeface="Arial" charset="0"/>
              <a:cs typeface="Arial" charset="0"/>
            </a:endParaRPr>
          </a:p>
          <a:p>
            <a:r>
              <a:rPr lang="ru-RU" b="1" smtClean="0">
                <a:latin typeface="Arial" charset="0"/>
                <a:cs typeface="Arial" charset="0"/>
              </a:rPr>
              <a:t>3. Принцип системности коррекционных и профилактических задач</a:t>
            </a:r>
            <a:endParaRPr lang="en-US" b="1" smtClean="0">
              <a:latin typeface="Arial" charset="0"/>
              <a:cs typeface="Arial" charset="0"/>
            </a:endParaRPr>
          </a:p>
          <a:p>
            <a:r>
              <a:rPr lang="ru-RU" b="1" smtClean="0">
                <a:latin typeface="Arial" charset="0"/>
                <a:cs typeface="Arial" charset="0"/>
              </a:rPr>
              <a:t>4.</a:t>
            </a:r>
            <a:r>
              <a:rPr lang="ru-RU" smtClean="0">
                <a:latin typeface="Arial" charset="0"/>
                <a:cs typeface="Arial" charset="0"/>
              </a:rPr>
              <a:t> </a:t>
            </a:r>
            <a:r>
              <a:rPr lang="ru-RU" b="1" smtClean="0">
                <a:latin typeface="Arial" charset="0"/>
                <a:cs typeface="Arial" charset="0"/>
              </a:rPr>
              <a:t>Принцип подхода</a:t>
            </a:r>
            <a:r>
              <a:rPr lang="ru-RU" smtClean="0">
                <a:latin typeface="Arial" charset="0"/>
                <a:cs typeface="Arial" charset="0"/>
              </a:rPr>
              <a:t> к речевым нарушениям с позиции </a:t>
            </a:r>
            <a:r>
              <a:rPr lang="ru-RU" b="1" smtClean="0">
                <a:latin typeface="Arial" charset="0"/>
                <a:cs typeface="Arial" charset="0"/>
              </a:rPr>
              <a:t>связи речи с другими сторонами психического развития</a:t>
            </a:r>
            <a:endParaRPr lang="en-US" b="1" smtClean="0">
              <a:latin typeface="Arial" charset="0"/>
              <a:cs typeface="Arial" charset="0"/>
            </a:endParaRPr>
          </a:p>
          <a:p>
            <a:r>
              <a:rPr lang="ru-RU" b="1" smtClean="0">
                <a:latin typeface="Arial" charset="0"/>
                <a:cs typeface="Arial" charset="0"/>
              </a:rPr>
              <a:t>5. Принцип комплексности</a:t>
            </a:r>
            <a:endParaRPr lang="en-US" b="1" smtClean="0">
              <a:latin typeface="Arial" charset="0"/>
              <a:cs typeface="Arial" charset="0"/>
            </a:endParaRPr>
          </a:p>
          <a:p>
            <a:r>
              <a:rPr lang="ru-RU" b="1" smtClean="0">
                <a:latin typeface="Arial" charset="0"/>
                <a:cs typeface="Arial" charset="0"/>
              </a:rPr>
              <a:t>6.</a:t>
            </a:r>
            <a:r>
              <a:rPr lang="ru-RU" smtClean="0">
                <a:latin typeface="Arial" charset="0"/>
                <a:cs typeface="Arial" charset="0"/>
              </a:rPr>
              <a:t> </a:t>
            </a:r>
            <a:r>
              <a:rPr lang="ru-RU" b="1" smtClean="0">
                <a:latin typeface="Arial" charset="0"/>
                <a:cs typeface="Arial" charset="0"/>
              </a:rPr>
              <a:t>Принцип обходного пути</a:t>
            </a:r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Google Shape;319;p38"/>
          <p:cNvSpPr txBox="1">
            <a:spLocks noGrp="1"/>
          </p:cNvSpPr>
          <p:nvPr>
            <p:ph type="ctrTitle"/>
          </p:nvPr>
        </p:nvSpPr>
        <p:spPr>
          <a:xfrm>
            <a:off x="133350" y="0"/>
            <a:ext cx="4319588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Старшая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65539" name="Google Shape;320;p38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65540" name="Google Shape;321;p38" descr="лог_задания_6_7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658813"/>
            <a:ext cx="4259263" cy="603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1" name="Google Shape;322;p38"/>
          <p:cNvSpPr txBox="1">
            <a:spLocks noChangeArrowheads="1"/>
          </p:cNvSpPr>
          <p:nvPr/>
        </p:nvSpPr>
        <p:spPr bwMode="auto">
          <a:xfrm>
            <a:off x="4787900" y="1268413"/>
            <a:ext cx="3960813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 пособии предлагается иллюстративный материал (формат А 4) для проведения логопедических занятий. Он представлен сюжетными картинками и  картинно-графическими схемами предложений по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 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следующим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лексическим темам: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«Уборка урожая в поле» (картофель), 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«Уборка урожая в поле» (хлеб),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«Магазин «Овощи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 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фрукты», 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«На занятии по рисованию»,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«На занятии по физкультуре», 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«В парикмахерской»,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«Снежная зима» (родственные слова),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«Наши повара»,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«Жадный Савелий»,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«На трикотажной фабрике».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К картинкам прилагаются тексты, вопросы и картинно-графические схемы каждого предложения рассказа, которые играют роль мнемотаблиц.</a:t>
            </a:r>
            <a:endParaRPr lang="ru-RU"/>
          </a:p>
        </p:txBody>
      </p:sp>
      <p:sp>
        <p:nvSpPr>
          <p:cNvPr id="65542" name="Google Shape;323;p38"/>
          <p:cNvSpPr txBox="1">
            <a:spLocks noChangeArrowheads="1"/>
          </p:cNvSpPr>
          <p:nvPr/>
        </p:nvSpPr>
        <p:spPr bwMode="auto">
          <a:xfrm>
            <a:off x="4953000" y="0"/>
            <a:ext cx="403225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buClr>
                <a:srgbClr val="002060"/>
              </a:buClr>
              <a:buFont typeface="Quattrocento Sans"/>
              <a:buNone/>
            </a:pPr>
            <a:r>
              <a:rPr lang="en-US" sz="20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Логопедические задания для детей 6-7 лет</a:t>
            </a:r>
            <a:endParaRPr lang="ru-RU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Google Shape;329;p39"/>
          <p:cNvSpPr txBox="1">
            <a:spLocks noGrp="1"/>
          </p:cNvSpPr>
          <p:nvPr>
            <p:ph type="ctrTitle"/>
          </p:nvPr>
        </p:nvSpPr>
        <p:spPr>
          <a:xfrm>
            <a:off x="123825" y="0"/>
            <a:ext cx="4321175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Подготовительная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67587" name="Google Shape;330;p39" descr="Bardi-Mon-konsp-logo-6-7-P_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750" y="742950"/>
            <a:ext cx="4773613" cy="3427413"/>
          </a:xfrm>
          <a:prstGeom prst="rect">
            <a:avLst/>
          </a:prstGeom>
          <a:noFill/>
          <a:ln w="9525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  <p:sp>
        <p:nvSpPr>
          <p:cNvPr id="67588" name="Google Shape;331;p39"/>
          <p:cNvSpPr txBox="1">
            <a:spLocks noChangeArrowheads="1"/>
          </p:cNvSpPr>
          <p:nvPr/>
        </p:nvSpPr>
        <p:spPr bwMode="auto">
          <a:xfrm>
            <a:off x="46529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Комплект наглядных пособий</a:t>
            </a:r>
            <a:endParaRPr lang="ru-RU"/>
          </a:p>
          <a:p>
            <a:pPr algn="r">
              <a:lnSpc>
                <a:spcPct val="9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6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Обучение связной речи детей 6-7 лет</a:t>
            </a:r>
            <a:endParaRPr lang="ru-RU"/>
          </a:p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Картинно-графические планы рассказов</a:t>
            </a:r>
            <a:endParaRPr lang="ru-RU"/>
          </a:p>
        </p:txBody>
      </p:sp>
      <p:sp>
        <p:nvSpPr>
          <p:cNvPr id="67589" name="Google Shape;332;p39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67590" name="Google Shape;333;p39" descr="Под_Страница_2.jpg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4175" y="3151188"/>
            <a:ext cx="4821238" cy="3462337"/>
          </a:xfrm>
          <a:prstGeom prst="rect">
            <a:avLst/>
          </a:prstGeom>
          <a:noFill/>
          <a:ln w="9525">
            <a:solidFill>
              <a:schemeClr val="accent1"/>
            </a:solidFill>
            <a:round/>
            <a:headEnd type="none" w="sm" len="sm"/>
            <a:tailEnd type="none" w="sm" len="sm"/>
          </a:ln>
        </p:spPr>
      </p:pic>
      <p:sp>
        <p:nvSpPr>
          <p:cNvPr id="67591" name="Google Shape;334;p39"/>
          <p:cNvSpPr txBox="1">
            <a:spLocks noChangeArrowheads="1"/>
          </p:cNvSpPr>
          <p:nvPr/>
        </p:nvSpPr>
        <p:spPr bwMode="auto">
          <a:xfrm>
            <a:off x="144463" y="4292600"/>
            <a:ext cx="40671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Занятие 10 «Предложение из 3-х слов с прямым дополнением»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Картинки 10.1–10.4.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1. Предложить детям рассмотреть картинки и составить предложения по схемам: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Художник рисует картину.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Рыбак ловит рыбу.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Автобус перевозит пассажиров.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Поезд перевозит грузы.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endParaRPr lang="ru-RU" sz="120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2. Определить первое (второе, третье) слово каждого предложения.</a:t>
            </a:r>
            <a:endParaRPr lang="ru-RU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Google Shape;340;p40"/>
          <p:cNvSpPr txBox="1">
            <a:spLocks noGrp="1"/>
          </p:cNvSpPr>
          <p:nvPr>
            <p:ph type="ctrTitle"/>
          </p:nvPr>
        </p:nvSpPr>
        <p:spPr>
          <a:xfrm>
            <a:off x="133350" y="0"/>
            <a:ext cx="4319588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Старшая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69635" name="Google Shape;341;p40"/>
          <p:cNvSpPr txBox="1">
            <a:spLocks noChangeArrowheads="1"/>
          </p:cNvSpPr>
          <p:nvPr/>
        </p:nvSpPr>
        <p:spPr bwMode="auto">
          <a:xfrm>
            <a:off x="4500563" y="1219200"/>
            <a:ext cx="43926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69636" name="Google Shape;342;p40" descr="лог_задания_6_7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658813"/>
            <a:ext cx="4259263" cy="603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7" name="Google Shape;343;p40"/>
          <p:cNvSpPr txBox="1">
            <a:spLocks noChangeArrowheads="1"/>
          </p:cNvSpPr>
          <p:nvPr/>
        </p:nvSpPr>
        <p:spPr bwMode="auto">
          <a:xfrm>
            <a:off x="4932363" y="1125538"/>
            <a:ext cx="4032250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 данном пособии предлагается 13 сюжетных картинок по разным лексическим темам: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«В огороде»,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«Осень»,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«В лесу» (рассказ по серии картинок),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«Уборка урожая в саду», 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«Соня в саду» (текст по схеме цепной структуры),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«Предзимье»,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«Волки около деревни, ждут...»,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«Как лиса охотилась на ворон» (рассказ по серии картинок),  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«Зима»,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«Елка в детском саду» (рассказ по серии картинок),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«Зимние виды спорта», 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«Зимующие птицы», </a:t>
            </a:r>
            <a:endParaRPr lang="ru-RU"/>
          </a:p>
          <a:p>
            <a:pPr indent="177800">
              <a:buClr>
                <a:srgbClr val="000000"/>
              </a:buClr>
              <a:buSzPts val="1200"/>
              <a:buFont typeface="Arial" charset="0"/>
              <a:buChar char="•"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«Весна».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Также в пособии даны картинки для формирования навыка подбора родственных слов и словообразования.</a:t>
            </a:r>
            <a:endParaRPr lang="ru-RU"/>
          </a:p>
          <a:p>
            <a:pPr indent="177800"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К картинкам прилагаются тексты, вопросы и картинно-графические схемы.</a:t>
            </a:r>
            <a:endParaRPr lang="ru-RU"/>
          </a:p>
        </p:txBody>
      </p:sp>
      <p:sp>
        <p:nvSpPr>
          <p:cNvPr id="69638" name="Google Shape;344;p40"/>
          <p:cNvSpPr txBox="1">
            <a:spLocks noChangeArrowheads="1"/>
          </p:cNvSpPr>
          <p:nvPr/>
        </p:nvSpPr>
        <p:spPr bwMode="auto">
          <a:xfrm>
            <a:off x="46529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67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900"/>
              <a:t>Демонстрационный материал для фронтальных занятий</a:t>
            </a:r>
            <a:endParaRPr lang="ru-RU"/>
          </a:p>
          <a:p>
            <a:pPr algn="r">
              <a:lnSpc>
                <a:spcPct val="9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6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Логопедические занятия в детском саду</a:t>
            </a:r>
            <a:endParaRPr lang="ru-RU"/>
          </a:p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Подготовительная к школе группа</a:t>
            </a:r>
            <a:endParaRPr lang="ru-RU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Google Shape;350;p41"/>
          <p:cNvSpPr txBox="1">
            <a:spLocks noGrp="1"/>
          </p:cNvSpPr>
          <p:nvPr>
            <p:ph type="ctrTitle"/>
          </p:nvPr>
        </p:nvSpPr>
        <p:spPr>
          <a:xfrm>
            <a:off x="123825" y="0"/>
            <a:ext cx="4321175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Подготовительная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71683" name="Google Shape;351;p41"/>
          <p:cNvSpPr txBox="1">
            <a:spLocks noChangeArrowheads="1"/>
          </p:cNvSpPr>
          <p:nvPr/>
        </p:nvSpPr>
        <p:spPr bwMode="auto">
          <a:xfrm>
            <a:off x="46529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67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900"/>
              <a:t>Демонстрационный материал для фронтальных занятий</a:t>
            </a:r>
            <a:endParaRPr lang="ru-RU"/>
          </a:p>
          <a:p>
            <a:pPr algn="r">
              <a:lnSpc>
                <a:spcPct val="9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6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Логопедические занятия в детском саду</a:t>
            </a:r>
            <a:endParaRPr lang="ru-RU"/>
          </a:p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Подготовительная к школе группа</a:t>
            </a:r>
            <a:endParaRPr lang="ru-RU"/>
          </a:p>
        </p:txBody>
      </p:sp>
      <p:sp>
        <p:nvSpPr>
          <p:cNvPr id="71684" name="Google Shape;352;p41"/>
          <p:cNvSpPr txBox="1">
            <a:spLocks noChangeArrowheads="1"/>
          </p:cNvSpPr>
          <p:nvPr/>
        </p:nvSpPr>
        <p:spPr bwMode="auto">
          <a:xfrm>
            <a:off x="2724150" y="733425"/>
            <a:ext cx="4656138" cy="305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71685" name="Google Shape;353;p41"/>
          <p:cNvSpPr txBox="1">
            <a:spLocks noChangeArrowheads="1"/>
          </p:cNvSpPr>
          <p:nvPr/>
        </p:nvSpPr>
        <p:spPr bwMode="auto">
          <a:xfrm>
            <a:off x="4572000" y="749300"/>
            <a:ext cx="4500563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К занятию 30. «Предзимье»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1. Предложить детям подобрать слова-действия к словам-предметам: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Ветер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… (дует). 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Листья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… (опали). 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Деревья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… (качаются). 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Небо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… (хмурится). 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Тучи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…(плывут). 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Трава  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… (завяла, пожухла). 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Ель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… (зеленеет). 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Насекомые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… (уснули, спрятались). (Перелетные) 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птицы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… (улетают). 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Ягоды рябины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… (краснеют).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2. Подобрать слова-признаки к словам-предметам: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Небо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… (хмурое, серое, пасмурное). 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Листья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… (сухие, осенние). 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Деревья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… (грустные, голые). 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Сосны, ели  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… (зеленые, нарядные, красивые). 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Гроздья ягод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… (красные, спелые). 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Вода – …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(холодная, чистая, прозрачная). </a:t>
            </a:r>
            <a:r>
              <a:rPr lang="en-US" sz="12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Корочка льда </a:t>
            </a: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… (тоненькая, хрупкая).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3. Рассмотреть с детьми картинки с изображением поздней осени и предложить ответить на вопросы, используя картинно-графический план, предварительно уточнив значение символов: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Каким стало небо? (Небо стало хмурым, серым, пасмурным.)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Какие листья опали с деревьев? (Сухие осенние листья опали с деревьев.)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Какие стоят березы и клены? (Березы и клены стоят грустные, голые.)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А какими остались сосны и ели? (А сосны и ели остались зелеными, нарядными, красивыми.)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Какие ягоды краснеют на рябинах? (На рябинах краснеют спелые ягоды.)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Что случилось с травой? (Трава пожелтела, поникла и пожухла.)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Что происходит с водой в реке? (Вода в реке замерзает и превращается в лед.)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Какие птицы улетели на юг? (Перелетные птицы улетели на юг.)</a:t>
            </a:r>
            <a:endParaRPr lang="ru-RU"/>
          </a:p>
        </p:txBody>
      </p:sp>
      <p:pic>
        <p:nvPicPr>
          <p:cNvPr id="71686" name="Google Shape;354;p41" descr="E:\Mail.Ru Cloud\Архив Скрипторий 2003\Pereizdanie\Bardisheva Monos Naglydnost Pod gr 2014\Зад_20_Страница_1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" y="742950"/>
            <a:ext cx="4267200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7" name="Google Shape;355;p41" descr="E:\Mail.Ru Cloud\Архив Скрипторий 2003\Pereizdanie\Bardisheva Monos Naglydnost Pod gr 2014\Зад_20_Страница_2.jpg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5100" y="3760788"/>
            <a:ext cx="4260850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Google Shape;361;p42"/>
          <p:cNvSpPr txBox="1">
            <a:spLocks noGrp="1"/>
          </p:cNvSpPr>
          <p:nvPr>
            <p:ph type="ctrTitle"/>
          </p:nvPr>
        </p:nvSpPr>
        <p:spPr>
          <a:xfrm>
            <a:off x="123825" y="0"/>
            <a:ext cx="4321175" cy="765175"/>
          </a:xfrm>
        </p:spPr>
        <p:txBody>
          <a:bodyPr tIns="45700" bIns="45700"/>
          <a:lstStyle/>
          <a:p>
            <a:pPr algn="l" eaLnBrk="1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Quattrocento Sans"/>
              <a:buNone/>
            </a:pPr>
            <a:r>
              <a:rPr lang="en-US" sz="2400" b="1" smtClean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Подготовительная группа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73731" name="Google Shape;362;p42"/>
          <p:cNvSpPr txBox="1">
            <a:spLocks noChangeArrowheads="1"/>
          </p:cNvSpPr>
          <p:nvPr/>
        </p:nvSpPr>
        <p:spPr bwMode="auto">
          <a:xfrm>
            <a:off x="4652963" y="0"/>
            <a:ext cx="43195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lnSpc>
                <a:spcPct val="167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900"/>
              <a:t>Демонстрационный материал для фронтальных занятий</a:t>
            </a:r>
            <a:endParaRPr lang="ru-RU"/>
          </a:p>
          <a:p>
            <a:pPr algn="r">
              <a:lnSpc>
                <a:spcPct val="94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6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Логопедические занятия в детском саду</a:t>
            </a:r>
            <a:endParaRPr lang="ru-RU"/>
          </a:p>
          <a:p>
            <a:pPr algn="r">
              <a:lnSpc>
                <a:spcPct val="136000"/>
              </a:lnSpc>
              <a:buClr>
                <a:srgbClr val="002060"/>
              </a:buClr>
              <a:buFont typeface="Quattrocento Sans"/>
              <a:buNone/>
            </a:pPr>
            <a:r>
              <a:rPr lang="en-US" sz="1100" b="1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Подготовительная к школе группа</a:t>
            </a:r>
            <a:endParaRPr lang="ru-RU"/>
          </a:p>
        </p:txBody>
      </p:sp>
      <p:pic>
        <p:nvPicPr>
          <p:cNvPr id="73732" name="Google Shape;363;p42" descr="E:\Mail.Ru Cloud\Архив Скрипторий 2003\Pereizdanie\Bardisheva Monos Naglydnost Pod gr 2014\Зад_20_Страница_3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" y="738188"/>
            <a:ext cx="4267200" cy="305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3" name="Google Shape;364;p42" descr="E:\Mail.Ru Cloud\Архив Скрипторий 2003\Pereizdanie\Bardisheva Monos Naglydnost Pod gr 2014\Зад_20_Страница_4.jpg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50" y="3760788"/>
            <a:ext cx="4267200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4" name="Google Shape;365;p42"/>
          <p:cNvSpPr txBox="1">
            <a:spLocks noChangeArrowheads="1"/>
          </p:cNvSpPr>
          <p:nvPr/>
        </p:nvSpPr>
        <p:spPr bwMode="auto">
          <a:xfrm>
            <a:off x="4572000" y="765175"/>
            <a:ext cx="45720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К чему готовятся дикие животные? (Дикие животные готовятся к холодной зиме.)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Что это пришло? (Это пришла поздняя осень, предзимье.)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endParaRPr lang="ru-RU" sz="120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4. Предложить послушать рассказ «Предзимье»: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endParaRPr lang="ru-RU" sz="120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en-US" sz="1000"/>
              <a:t>Небо стало хмурым, серым, пасмурным. Сухие осенние листья опали с деревьев. Березы и клены стоят грустные, голые. А сосны и ели остались зелеными, нарядными, красивыми. На рябинах краснеют спелые ягоды. Трава пожелтела, поникла и пожухла. Вода в реке замерзает и превращается в лед. Перелетные птицы улетели на юг. Дикие животные готовятся к холодной зиме. Это пришла поздняя осень, предзимье.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endParaRPr lang="ru-RU" sz="120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5. Предложить детям еще раз рассмотреть картинно-графический план рассказа и по нему рассказать о поздней осени, предзимье: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1) каждое предложение;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2) весь рассказ (2–3 ребенка).</a:t>
            </a:r>
            <a:endParaRPr lang="ru-RU"/>
          </a:p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en-US" sz="12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6. Попросить детей придумать название рассказа.</a:t>
            </a:r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2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z="2400" b="1" smtClean="0">
                <a:solidFill>
                  <a:schemeClr val="accent2"/>
                </a:solidFill>
                <a:latin typeface="Arial" charset="0"/>
                <a:cs typeface="Arial" charset="0"/>
              </a:rPr>
              <a:t>Теоретическая основа</a:t>
            </a:r>
            <a:r>
              <a:rPr lang="ru-RU" sz="2400" smtClean="0">
                <a:solidFill>
                  <a:schemeClr val="accent2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smtClean="0">
                <a:solidFill>
                  <a:schemeClr val="accent2"/>
                </a:solidFill>
                <a:latin typeface="Arial" charset="0"/>
                <a:cs typeface="Arial" charset="0"/>
              </a:rPr>
              <a:t>программы</a:t>
            </a:r>
            <a:r>
              <a:rPr lang="ru-RU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98307" name="Text Box 3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ru-RU" smtClean="0">
                <a:latin typeface="Arial" charset="0"/>
                <a:cs typeface="Arial" charset="0"/>
              </a:rPr>
              <a:t>Примерная адаптированная основная образовательная программа для дошкольников с тяжёлыми нарушениями речи  Л. В. Лопатина)</a:t>
            </a:r>
          </a:p>
          <a:p>
            <a:pPr>
              <a:buFont typeface="Arial" charset="0"/>
              <a:buChar char="•"/>
            </a:pPr>
            <a:r>
              <a:rPr lang="ru-RU" smtClean="0">
                <a:latin typeface="Arial" charset="0"/>
                <a:cs typeface="Arial" charset="0"/>
              </a:rPr>
              <a:t>Программа коррекционно-развивающей работы в логопедической группе детского сада для ОНР с 4 до 7 лет. Н.В. Нищевой.</a:t>
            </a:r>
          </a:p>
          <a:p>
            <a:pPr>
              <a:buFont typeface="Arial" charset="0"/>
              <a:buChar char="•"/>
            </a:pPr>
            <a:r>
              <a:rPr lang="ru-RU" smtClean="0">
                <a:latin typeface="Arial" charset="0"/>
                <a:cs typeface="Arial" charset="0"/>
              </a:rPr>
              <a:t>Программы дошкольных образовательных учреждений компенсирующего вида для детей с нарушениями речи (Т. Б. Филичева, Г. В. Чиркина, Т. В. Туманова, С. А. Миронова, А. В. Лагутина)</a:t>
            </a:r>
          </a:p>
          <a:p>
            <a:pPr>
              <a:buFont typeface="Arial" charset="0"/>
              <a:buChar char="•"/>
            </a:pPr>
            <a:r>
              <a:rPr lang="ru-RU" smtClean="0">
                <a:latin typeface="Arial" charset="0"/>
                <a:cs typeface="Arial" charset="0"/>
              </a:rPr>
              <a:t>Концепция о соотношении первичных и вторичных нарушений (Л.С. Выготский);</a:t>
            </a:r>
          </a:p>
          <a:p>
            <a:r>
              <a:rPr lang="ru-RU" smtClean="0">
                <a:latin typeface="Arial" charset="0"/>
                <a:cs typeface="Arial" charset="0"/>
              </a:rPr>
              <a:t>учение об общих и специфических закономерностях развития аномальных детей (Л.С. Выготский, Н.Н. Малофеев);</a:t>
            </a:r>
          </a:p>
          <a:p>
            <a:pPr>
              <a:buFont typeface="Arial" charset="0"/>
              <a:buChar char="•"/>
            </a:pPr>
            <a:r>
              <a:rPr lang="ru-RU" smtClean="0">
                <a:latin typeface="Arial" charset="0"/>
                <a:cs typeface="Arial" charset="0"/>
              </a:rPr>
              <a:t>Концепция о соотношении мышления и речи (Л. С. Выготский, А.А. Леонтьев, А. Р. Лурия, Ж. Пиаже и др.);</a:t>
            </a:r>
          </a:p>
          <a:p>
            <a:pPr>
              <a:buFont typeface="Arial" charset="0"/>
              <a:buChar char="•"/>
            </a:pPr>
            <a:r>
              <a:rPr lang="ru-RU" smtClean="0">
                <a:latin typeface="Arial" charset="0"/>
                <a:cs typeface="Arial" charset="0"/>
              </a:rPr>
              <a:t>Концепция о целостности языка как системы и роли речи в психическом развитии ребенка (В.М. Солнцев);</a:t>
            </a:r>
          </a:p>
          <a:p>
            <a:pPr>
              <a:buFont typeface="Arial" charset="0"/>
              <a:buChar char="•"/>
            </a:pPr>
            <a:r>
              <a:rPr lang="ru-RU" smtClean="0">
                <a:latin typeface="Arial" charset="0"/>
                <a:cs typeface="Arial" charset="0"/>
              </a:rPr>
              <a:t>Концепция о соотношении элементарных и высших психических функций в процессе развития ребенка (Л. С. Выготский, А. Р. Лурия);</a:t>
            </a:r>
          </a:p>
          <a:p>
            <a:pPr>
              <a:buFont typeface="Arial" charset="0"/>
              <a:buChar char="•"/>
            </a:pPr>
            <a:r>
              <a:rPr lang="ru-RU" smtClean="0">
                <a:latin typeface="Arial" charset="0"/>
                <a:cs typeface="Arial" charset="0"/>
              </a:rPr>
              <a:t>Современные представления о структуре речевого дефекта (Р.И. Лалаева, Е. М. Мастюкова, Е. Ф. Соботович, Т.Б. Филичева, Г. В. Чиркина и др.).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2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z="1800" b="1" smtClean="0">
                <a:solidFill>
                  <a:schemeClr val="accent2"/>
                </a:solidFill>
                <a:latin typeface="Arial" charset="0"/>
                <a:cs typeface="Arial" charset="0"/>
              </a:rPr>
              <a:t>Характеристики, значимые для разработки и реализации «Программы»:</a:t>
            </a:r>
            <a:r>
              <a:rPr lang="ru-RU" smtClean="0">
                <a:latin typeface="Arial" charset="0"/>
                <a:cs typeface="Arial" charset="0"/>
              </a:rPr>
              <a:t> 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b="1" i="1" smtClean="0">
                <a:solidFill>
                  <a:schemeClr val="accent2"/>
                </a:solidFill>
                <a:latin typeface="Arial" charset="0"/>
                <a:cs typeface="Arial" charset="0"/>
              </a:rPr>
              <a:t>1.Возрастные нормы речевого развития дошкольников</a:t>
            </a:r>
            <a:r>
              <a:rPr lang="ru-RU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00355" name="Text Box 3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1000" b="1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Речевое развитие детей 4-5 лет</a:t>
            </a:r>
            <a:endParaRPr lang="ru-RU" sz="1000" smtClean="0">
              <a:solidFill>
                <a:schemeClr val="accent2"/>
              </a:solidFill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ru-RU" sz="1000" smtClean="0">
                <a:latin typeface="Arial" charset="0"/>
                <a:cs typeface="Arial" charset="0"/>
              </a:rPr>
              <a:t/>
            </a:r>
            <a:br>
              <a:rPr lang="ru-RU" sz="1000" smtClean="0">
                <a:latin typeface="Arial" charset="0"/>
                <a:cs typeface="Arial" charset="0"/>
              </a:rPr>
            </a:br>
            <a:endParaRPr lang="ru-RU" sz="1000" smtClean="0"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ru-RU" sz="10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Звукопроизношение.</a:t>
            </a:r>
            <a:r>
              <a:rPr lang="ru-RU" sz="1000" smtClean="0">
                <a:latin typeface="Arial" charset="0"/>
                <a:cs typeface="Arial" charset="0"/>
              </a:rPr>
              <a:t> Дети данного возраста овладевают четким и чистым произношением шипящих звуков [ш], [ж], [ч’], [щ’], многие начинают верно произносить звуки [р], [р’], [л], но еще не всегда умеют употреблять их во всех словах. Так, например, ребенок правильно произнесет звук [р] в слове сарай и в то же время этот же звук в слове крыша может произнести как [л]: клыша.</a:t>
            </a:r>
            <a:endParaRPr lang="ru-RU" sz="1000" u="sng" smtClean="0"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ru-RU" sz="1000" smtClean="0">
                <a:latin typeface="Arial" charset="0"/>
                <a:cs typeface="Arial" charset="0"/>
              </a:rPr>
              <a:t>В норме пятилетние дети должны научиться четко произносить все звуки в составе слов и предложений.</a:t>
            </a:r>
          </a:p>
          <a:p>
            <a:pPr>
              <a:lnSpc>
                <a:spcPct val="90000"/>
              </a:lnSpc>
            </a:pPr>
            <a:r>
              <a:rPr lang="ru-RU" sz="10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Интонация, высота, сила голоса</a:t>
            </a:r>
            <a:r>
              <a:rPr lang="ru-RU" sz="1000" smtClean="0">
                <a:latin typeface="Arial" charset="0"/>
                <a:cs typeface="Arial" charset="0"/>
              </a:rPr>
              <a:t>. Дети улавливают в речи взрослых различные интонационные средства выразительности и подражают им, пересказывая сказку. Они произвольно могут менять высоту, силу голоса с учетом содержания рассказа. В этом возрасте умеют уже говорить шепотом.</a:t>
            </a:r>
          </a:p>
          <a:p>
            <a:pPr>
              <a:lnSpc>
                <a:spcPct val="90000"/>
              </a:lnSpc>
            </a:pPr>
            <a:r>
              <a:rPr lang="ru-RU" sz="10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Формирование навыков звукового анализа</a:t>
            </a:r>
            <a:r>
              <a:rPr lang="ru-RU" sz="1000" smtClean="0">
                <a:latin typeface="Arial" charset="0"/>
                <a:cs typeface="Arial" charset="0"/>
              </a:rPr>
              <a:t>. Новообразованием пятого года жизни становится возможность узнавать звук в слове, а также подбор слов с заданным звуком, то есть развиваются простейшие формы звукового анализа.</a:t>
            </a:r>
          </a:p>
          <a:p>
            <a:pPr>
              <a:lnSpc>
                <a:spcPct val="90000"/>
              </a:lnSpc>
            </a:pPr>
            <a:r>
              <a:rPr lang="ru-RU" sz="10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Словарный запас.</a:t>
            </a:r>
            <a:r>
              <a:rPr lang="ru-RU" sz="1000" smtClean="0">
                <a:latin typeface="Arial" charset="0"/>
                <a:cs typeface="Arial" charset="0"/>
              </a:rPr>
              <a:t> Увеличение активного словаря (к пяти годам он достигает 3000 слов) дает возможность ребенку точнее излагать свои мысли, свободно общаться как с взрослыми, так и с детьми. Если пятилетний ребенок не знает, как назвать тот или иной предмет, то он, стремясь найти подходящее слово, создает свои слова. К. И. Чуковский в книге «От двух до пяти» приводит такие примеры словотворчества детей: огонята (маленький огонь), сердитки (морщинки), обувало, ползук (червяк), мазелин (вазелин), цепля (петля). Большой интерес дети проявляют к звуковому оформлению слова, начинают подбирать созвучные пары слов, составлять небольшие стихи. В этот период совершенствуется речевой слух детей. Они получают возможность различать слова, отличающиеся одной фонемой (палка — балка, мишка — мышка).</a:t>
            </a:r>
          </a:p>
          <a:p>
            <a:pPr>
              <a:lnSpc>
                <a:spcPct val="90000"/>
              </a:lnSpc>
            </a:pPr>
            <a:r>
              <a:rPr lang="ru-RU" sz="10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Грамматический строй речи</a:t>
            </a:r>
            <a:r>
              <a:rPr lang="ru-RU" sz="1000" smtClean="0">
                <a:latin typeface="Arial" charset="0"/>
                <a:cs typeface="Arial" charset="0"/>
              </a:rPr>
              <a:t> еще формируется, поэтому допустимы неверные употребления окончаний, суффиксов, приставок, согласований слов в предложении («Купи синюю шарик!», «Этот собачонок сидел под стулом», «Я рисоваю»). Произвольное обращение с ударением — тоже вариант нормы: «холодная вода», «болит рука».</a:t>
            </a:r>
          </a:p>
          <a:p>
            <a:pPr>
              <a:lnSpc>
                <a:spcPct val="90000"/>
              </a:lnSpc>
            </a:pPr>
            <a:r>
              <a:rPr lang="ru-RU" sz="10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Связная речь</a:t>
            </a:r>
            <a:r>
              <a:rPr lang="ru-RU" sz="1000" smtClean="0">
                <a:latin typeface="Arial" charset="0"/>
                <a:cs typeface="Arial" charset="0"/>
              </a:rPr>
              <a:t>. Дети начинают овладевать монологической речью. Ребенок среднего дошкольного возраста должен уметь связно рассказать о событиях из собственной жизни, описать животных или заменяющие их игрушки, рассказать об изображенном событии на картинке или на серии картинок. Он в состоянии пересказать знакомый текст. Свои ответы ребенок пятого года жизни строит из 2—3 и более фраз все чаще его речь включает сложносочиненные и сложноподчиненные предложения.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7" name="Text Box 7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b="1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Речевое развитие детей 5-6 лет</a:t>
            </a:r>
          </a:p>
        </p:txBody>
      </p:sp>
      <p:sp>
        <p:nvSpPr>
          <p:cNvPr id="102408" name="Text Box 8"/>
          <p:cNvSpPr txBox="1">
            <a:spLocks noGrp="1"/>
          </p:cNvSpPr>
          <p:nvPr>
            <p:ph type="body" idx="4294967295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80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ru-RU" sz="800" smtClean="0">
                <a:latin typeface="Arial" charset="0"/>
                <a:cs typeface="Arial" charset="0"/>
              </a:rPr>
              <a:t/>
            </a:r>
            <a:br>
              <a:rPr lang="ru-RU" sz="800" smtClean="0">
                <a:latin typeface="Arial" charset="0"/>
                <a:cs typeface="Arial" charset="0"/>
              </a:rPr>
            </a:br>
            <a:r>
              <a:rPr lang="ru-RU" sz="12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Звукопроизношение.</a:t>
            </a:r>
            <a:r>
              <a:rPr lang="ru-RU" sz="1200" smtClean="0">
                <a:latin typeface="Arial" charset="0"/>
                <a:cs typeface="Arial" charset="0"/>
              </a:rPr>
              <a:t> К пяти годам заканчивается формирование правильного звукопроизношения. В норме все дети должны научиться четко произносить все звуки в составе слов и предложений. Так происходит далеко не всегда. У части детей наблюдаются различные недостатки звукопроизношения, связанные или с нарушениями в строении и подвижности артикуляционного аппарата, или с недоразвитием фонематического слуха. </a:t>
            </a:r>
            <a:r>
              <a:rPr lang="ru-RU" sz="1200" u="sng" smtClean="0">
                <a:latin typeface="Arial" charset="0"/>
                <a:cs typeface="Arial" charset="0"/>
              </a:rPr>
              <a:t>Внимание родителям!</a:t>
            </a:r>
            <a:r>
              <a:rPr lang="ru-RU" sz="1200" smtClean="0">
                <a:latin typeface="Arial" charset="0"/>
                <a:cs typeface="Arial" charset="0"/>
              </a:rPr>
              <a:t> Срочно обращайтесь к специалистам-логопедам, чтобы они установили причину неправильного звукопроизношения и составили программу исправления нарушенных звуков.</a:t>
            </a:r>
          </a:p>
          <a:p>
            <a:pPr>
              <a:lnSpc>
                <a:spcPct val="80000"/>
              </a:lnSpc>
            </a:pPr>
            <a:r>
              <a:rPr lang="ru-RU" sz="1200" smtClean="0">
                <a:latin typeface="Arial" charset="0"/>
                <a:cs typeface="Arial" charset="0"/>
              </a:rPr>
              <a:t/>
            </a:r>
            <a:br>
              <a:rPr lang="ru-RU" sz="1200" smtClean="0">
                <a:latin typeface="Arial" charset="0"/>
                <a:cs typeface="Arial" charset="0"/>
              </a:rPr>
            </a:br>
            <a:r>
              <a:rPr lang="ru-RU" sz="12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Интонация, высота, сила голоса</a:t>
            </a:r>
            <a:r>
              <a:rPr lang="ru-RU" sz="1200" smtClean="0">
                <a:latin typeface="Arial" charset="0"/>
                <a:cs typeface="Arial" charset="0"/>
              </a:rPr>
              <a:t>. Большинство детей может произвольно менять силу и высоту голоса в зависимости от целей высказывания (вопрос, восклицание). К пяти годам нужно нормализовать темп речи. Нежелателен как убыстренный темп речи, приводящий к неотчетливому, неряшливому проговариванию со смазанной артикуляцией, так и замедленный, создающий трудности в общении.</a:t>
            </a:r>
          </a:p>
          <a:p>
            <a:pPr>
              <a:lnSpc>
                <a:spcPct val="80000"/>
              </a:lnSpc>
            </a:pPr>
            <a:r>
              <a:rPr lang="ru-RU" sz="1200" smtClean="0">
                <a:latin typeface="Arial" charset="0"/>
                <a:cs typeface="Arial" charset="0"/>
              </a:rPr>
              <a:t/>
            </a:r>
            <a:br>
              <a:rPr lang="ru-RU" sz="1200" smtClean="0">
                <a:latin typeface="Arial" charset="0"/>
                <a:cs typeface="Arial" charset="0"/>
              </a:rPr>
            </a:br>
            <a:r>
              <a:rPr lang="ru-RU" sz="12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Формирование навыков звукового анализа.</a:t>
            </a:r>
            <a:r>
              <a:rPr lang="ru-RU" sz="1200" smtClean="0">
                <a:latin typeface="Arial" charset="0"/>
                <a:cs typeface="Arial" charset="0"/>
              </a:rPr>
              <a:t> При соответствующем обучении ребенок овладевает не только определением позиции звука в слове (начало, середина, конец слова), но и устанавливает точное место звука в слове, называя звуки по порядку их следования в слове. Это является необходимой предпосылкой обучения грамоте.</a:t>
            </a:r>
          </a:p>
          <a:p>
            <a:pPr>
              <a:lnSpc>
                <a:spcPct val="80000"/>
              </a:lnSpc>
            </a:pPr>
            <a:r>
              <a:rPr lang="ru-RU" sz="1200" smtClean="0">
                <a:latin typeface="Arial" charset="0"/>
                <a:cs typeface="Arial" charset="0"/>
              </a:rPr>
              <a:t/>
            </a:r>
            <a:br>
              <a:rPr lang="ru-RU" sz="1200" smtClean="0">
                <a:latin typeface="Arial" charset="0"/>
                <a:cs typeface="Arial" charset="0"/>
              </a:rPr>
            </a:br>
            <a:r>
              <a:rPr lang="ru-RU" sz="12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Словарный запас</a:t>
            </a:r>
            <a:r>
              <a:rPr lang="ru-RU" sz="1200" smtClean="0">
                <a:latin typeface="Arial" charset="0"/>
                <a:cs typeface="Arial" charset="0"/>
              </a:rPr>
              <a:t>. После пяти лет словарный запас растет стремительно. Если в предыдущие годы можно было примерно сосчитать, сколько слов в активном употреблении, то сейчас это сделать уже труднее. Непроизвольная память — основа пополнения словаря — в этом возрасте достигает своего расцвета. Слова запоминаются как бы сами собой, без волевых усилий. Один раз услышанное слово легко входит в активный словарь.</a:t>
            </a:r>
          </a:p>
          <a:p>
            <a:pPr>
              <a:lnSpc>
                <a:spcPct val="80000"/>
              </a:lnSpc>
            </a:pPr>
            <a:r>
              <a:rPr lang="ru-RU" sz="1200" smtClean="0">
                <a:latin typeface="Arial" charset="0"/>
                <a:cs typeface="Arial" charset="0"/>
              </a:rPr>
              <a:t/>
            </a:r>
            <a:br>
              <a:rPr lang="ru-RU" sz="1200" smtClean="0">
                <a:latin typeface="Arial" charset="0"/>
                <a:cs typeface="Arial" charset="0"/>
              </a:rPr>
            </a:br>
            <a:r>
              <a:rPr lang="ru-RU" sz="12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Грамматический строй речи.</a:t>
            </a:r>
            <a:r>
              <a:rPr lang="ru-RU" sz="1200" smtClean="0">
                <a:latin typeface="Arial" charset="0"/>
                <a:cs typeface="Arial" charset="0"/>
              </a:rPr>
              <a:t> Дети усваивают не только типичные формы словоизменений и словообразований, но и исключения из правил, морфемы также становятся по своим местам, случаев словотворчества становится все меньше. Тем не менее могут оставаться ошибки в употреблении форм с чередованиями звуков (хочу - хочут), в употреблении форм множественного числа существительных в именительном и родительном падежах (дерево — дерева, карандаши — нет карандашов) и так далее.</a:t>
            </a:r>
          </a:p>
          <a:p>
            <a:pPr>
              <a:lnSpc>
                <a:spcPct val="80000"/>
              </a:lnSpc>
            </a:pPr>
            <a:r>
              <a:rPr lang="ru-RU" sz="1200" smtClean="0">
                <a:latin typeface="Arial" charset="0"/>
                <a:cs typeface="Arial" charset="0"/>
              </a:rPr>
              <a:t/>
            </a:r>
            <a:br>
              <a:rPr lang="ru-RU" sz="1200" smtClean="0">
                <a:latin typeface="Arial" charset="0"/>
                <a:cs typeface="Arial" charset="0"/>
              </a:rPr>
            </a:br>
            <a:r>
              <a:rPr lang="ru-RU" sz="12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Связная речь</a:t>
            </a:r>
            <a:r>
              <a:rPr lang="ru-RU" sz="1200" smtClean="0">
                <a:latin typeface="Arial" charset="0"/>
                <a:cs typeface="Arial" charset="0"/>
              </a:rPr>
              <a:t>. Ребенок имеет достаточно развитую активную речь, пользуется в ходе общения развернутыми фразами, точно и понятно отвечает на вопросы, способен рассказать о событиях, свидетелем которых он был.</a:t>
            </a:r>
          </a:p>
          <a:p>
            <a:pPr>
              <a:lnSpc>
                <a:spcPct val="80000"/>
              </a:lnSpc>
            </a:pPr>
            <a:r>
              <a:rPr lang="ru-RU" sz="1200" smtClean="0">
                <a:latin typeface="Arial" charset="0"/>
                <a:cs typeface="Arial" charset="0"/>
              </a:rPr>
              <a:t/>
            </a:r>
            <a:br>
              <a:rPr lang="ru-RU" sz="1200" smtClean="0">
                <a:latin typeface="Arial" charset="0"/>
                <a:cs typeface="Arial" charset="0"/>
              </a:rPr>
            </a:br>
            <a:r>
              <a:rPr lang="ru-RU" sz="800" smtClean="0">
                <a:latin typeface="Arial" charset="0"/>
                <a:cs typeface="Arial" charset="0"/>
              </a:rPr>
              <a:t/>
            </a:r>
            <a:br>
              <a:rPr lang="ru-RU" sz="800" smtClean="0">
                <a:latin typeface="Arial" charset="0"/>
                <a:cs typeface="Arial" charset="0"/>
              </a:rPr>
            </a:br>
            <a:endParaRPr lang="ru-RU" sz="80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ru-RU" sz="800" smtClean="0">
                <a:latin typeface="Arial" charset="0"/>
                <a:cs typeface="Arial" charset="0"/>
              </a:rPr>
              <a:t/>
            </a:r>
            <a:br>
              <a:rPr lang="ru-RU" sz="800" smtClean="0">
                <a:latin typeface="Arial" charset="0"/>
                <a:cs typeface="Arial" charset="0"/>
              </a:rPr>
            </a:br>
            <a:r>
              <a:rPr lang="ru-RU" sz="800" smtClean="0">
                <a:latin typeface="Arial" charset="0"/>
                <a:cs typeface="Arial" charset="0"/>
              </a:rPr>
              <a:t/>
            </a:r>
            <a:br>
              <a:rPr lang="ru-RU" sz="800" smtClean="0">
                <a:latin typeface="Arial" charset="0"/>
                <a:cs typeface="Arial" charset="0"/>
              </a:rPr>
            </a:br>
            <a:endParaRPr lang="ru-RU" sz="800" b="1" u="sng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ext Box 2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b="1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Речевое развитие детей 6-7 лет</a:t>
            </a:r>
            <a:r>
              <a:rPr lang="ru-RU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06499" name="Text Box 3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10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Звукопроизношение</a:t>
            </a:r>
            <a:r>
              <a:rPr lang="ru-RU" sz="1000" smtClean="0">
                <a:latin typeface="Arial" charset="0"/>
                <a:cs typeface="Arial" charset="0"/>
              </a:rPr>
              <a:t>. К шести годам звукопроизношение у детей вполне нормализовалось, и работа идет по улучшению дикции, то есть умения правильно пользоваться звуками в потоке речи.</a:t>
            </a:r>
          </a:p>
          <a:p>
            <a:pPr>
              <a:lnSpc>
                <a:spcPct val="90000"/>
              </a:lnSpc>
            </a:pPr>
            <a:r>
              <a:rPr lang="ru-RU" sz="1000" smtClean="0">
                <a:latin typeface="Arial" charset="0"/>
                <a:cs typeface="Arial" charset="0"/>
              </a:rPr>
              <a:t/>
            </a:r>
            <a:br>
              <a:rPr lang="ru-RU" sz="1000" smtClean="0">
                <a:latin typeface="Arial" charset="0"/>
                <a:cs typeface="Arial" charset="0"/>
              </a:rPr>
            </a:br>
            <a:endParaRPr lang="ru-RU" sz="1000" smtClean="0"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ru-RU" sz="10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Фонематический слух</a:t>
            </a:r>
            <a:r>
              <a:rPr lang="ru-RU" sz="1000" smtClean="0">
                <a:latin typeface="Arial" charset="0"/>
                <a:cs typeface="Arial" charset="0"/>
              </a:rPr>
              <a:t>. Шестилетние дети четко различают на слух все звуки родного языка, в том числе и близкие по своим акустическим характеристикам: глухие и звонкие, твердые и мягкие. Неумение различать пары звуков по глухости-звонкости свидетельствует чаще всего о недостатках физического слуха. По мнению выдающегося русского педагога К.Д. Ушинского, «хороший, ясный выговор слова такой, чтобы каждый из звуков, составляющих слово, был слышен, и чуткое ухо в различении этих звуков - вот главные основания правописания».</a:t>
            </a:r>
          </a:p>
          <a:p>
            <a:pPr>
              <a:lnSpc>
                <a:spcPct val="90000"/>
              </a:lnSpc>
            </a:pPr>
            <a:r>
              <a:rPr lang="ru-RU" sz="1000" smtClean="0">
                <a:latin typeface="Arial" charset="0"/>
                <a:cs typeface="Arial" charset="0"/>
              </a:rPr>
              <a:t/>
            </a:r>
            <a:br>
              <a:rPr lang="ru-RU" sz="1000" smtClean="0">
                <a:latin typeface="Arial" charset="0"/>
                <a:cs typeface="Arial" charset="0"/>
              </a:rPr>
            </a:br>
            <a:endParaRPr lang="ru-RU" sz="1000" smtClean="0"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ru-RU" sz="10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Формирование навыков звукового анализа</a:t>
            </a:r>
            <a:r>
              <a:rPr lang="ru-RU" sz="1000" smtClean="0">
                <a:latin typeface="Arial" charset="0"/>
                <a:cs typeface="Arial" charset="0"/>
              </a:rPr>
              <a:t>. Получает свое развитие способность узнавать звуки в потоке речи, вычленять их из слова, устанавливать последовательность звуков в том или ином слове. Надо отметить, что без участия взрослых эти очень нужные умения могут совсем не сформироваться.</a:t>
            </a:r>
          </a:p>
          <a:p>
            <a:pPr>
              <a:lnSpc>
                <a:spcPct val="90000"/>
              </a:lnSpc>
            </a:pPr>
            <a:r>
              <a:rPr lang="ru-RU" sz="1000" smtClean="0">
                <a:latin typeface="Arial" charset="0"/>
                <a:cs typeface="Arial" charset="0"/>
              </a:rPr>
              <a:t/>
            </a:r>
            <a:br>
              <a:rPr lang="ru-RU" sz="1000" smtClean="0">
                <a:latin typeface="Arial" charset="0"/>
                <a:cs typeface="Arial" charset="0"/>
              </a:rPr>
            </a:br>
            <a:endParaRPr lang="ru-RU" sz="1000" smtClean="0"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ru-RU" sz="10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Словарный запас</a:t>
            </a:r>
            <a:r>
              <a:rPr lang="ru-RU" sz="1000" smtClean="0">
                <a:latin typeface="Arial" charset="0"/>
                <a:cs typeface="Arial" charset="0"/>
              </a:rPr>
              <a:t>. Словарь дошкольников шести-семи лет достаточно велик и уже не поддается точному учету, тем более существует большой разрыв в количественном отношении у детей с разным речевым развитием: есть дети, обладающие богатейшим словарным запасом, очень осведомленные в разных областях знаний, и дети, чей словарь очень беден и ограничивается бытовой тематикой.</a:t>
            </a:r>
          </a:p>
          <a:p>
            <a:pPr>
              <a:lnSpc>
                <a:spcPct val="90000"/>
              </a:lnSpc>
            </a:pPr>
            <a:r>
              <a:rPr lang="ru-RU" sz="1000" smtClean="0">
                <a:latin typeface="Arial" charset="0"/>
                <a:cs typeface="Arial" charset="0"/>
              </a:rPr>
              <a:t/>
            </a:r>
            <a:br>
              <a:rPr lang="ru-RU" sz="1000" smtClean="0">
                <a:latin typeface="Arial" charset="0"/>
                <a:cs typeface="Arial" charset="0"/>
              </a:rPr>
            </a:br>
            <a:endParaRPr lang="ru-RU" sz="1000" smtClean="0"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ru-RU" sz="10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Грамматический строй</a:t>
            </a:r>
            <a:r>
              <a:rPr lang="ru-RU" sz="1000" smtClean="0">
                <a:latin typeface="Arial" charset="0"/>
                <a:cs typeface="Arial" charset="0"/>
              </a:rPr>
              <a:t>. Практической грамматикой дошкольники уже овладели, ошибки могут оставаться в употреблении форм, являющихся исключениями: некоторые глагольные формы спряжений (ехать — ехают); несклоняемые существительные (в пальте) и другие речевые ошибки, характерные не только для дошкольников, но встречающиеся и в речи взрослых людей, так как являются объективно трудными для усвоения формами.</a:t>
            </a:r>
          </a:p>
          <a:p>
            <a:pPr>
              <a:lnSpc>
                <a:spcPct val="90000"/>
              </a:lnSpc>
            </a:pPr>
            <a:endParaRPr lang="ru-RU" sz="1000" smtClean="0"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ru-RU" sz="1000" u="sng" smtClean="0">
                <a:solidFill>
                  <a:schemeClr val="accent2"/>
                </a:solidFill>
                <a:latin typeface="Arial" charset="0"/>
                <a:cs typeface="Arial" charset="0"/>
              </a:rPr>
              <a:t>Связная речь</a:t>
            </a:r>
            <a:r>
              <a:rPr lang="ru-RU" sz="1000" smtClean="0">
                <a:latin typeface="Arial" charset="0"/>
                <a:cs typeface="Arial" charset="0"/>
              </a:rPr>
              <a:t>. На вопросы отвечает развернутыми фразами, пользуется сложноподчиненными и сложносочиненными предложениями. Он может самостоятельно составить рассказ по картинке, пересказать знакомую сказку или рассказ, поделиться впечатлениями о просмотренном мультфильме, книге. Ребенок может фантазировать, сочинять сказки.</a:t>
            </a:r>
          </a:p>
          <a:p>
            <a:pPr>
              <a:lnSpc>
                <a:spcPct val="90000"/>
              </a:lnSpc>
            </a:pPr>
            <a:r>
              <a:rPr lang="ru-RU" sz="1000" smtClean="0">
                <a:latin typeface="Arial" charset="0"/>
                <a:cs typeface="Arial" charset="0"/>
              </a:rPr>
              <a:t/>
            </a:r>
            <a:br>
              <a:rPr lang="ru-RU" sz="1000" smtClean="0">
                <a:latin typeface="Arial" charset="0"/>
                <a:cs typeface="Arial" charset="0"/>
              </a:rPr>
            </a:br>
            <a:endParaRPr lang="ru-RU" sz="10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2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accent2"/>
                </a:solidFill>
                <a:latin typeface="Arial" charset="0"/>
                <a:cs typeface="Arial" charset="0"/>
              </a:rPr>
              <a:t>2.</a:t>
            </a:r>
            <a:r>
              <a:rPr lang="ru-RU" b="1" smtClean="0">
                <a:latin typeface="Arial" charset="0"/>
                <a:cs typeface="Arial" charset="0"/>
              </a:rPr>
              <a:t> </a:t>
            </a:r>
            <a:r>
              <a:rPr lang="ru-RU" sz="2400" b="1" smtClean="0">
                <a:solidFill>
                  <a:schemeClr val="accent2"/>
                </a:solidFill>
                <a:latin typeface="Arial" charset="0"/>
                <a:cs typeface="Arial" charset="0"/>
              </a:rPr>
              <a:t>Характеристика детей с тяжёлыми нарушениями речи (ТНР)</a:t>
            </a:r>
          </a:p>
        </p:txBody>
      </p:sp>
      <p:sp>
        <p:nvSpPr>
          <p:cNvPr id="108547" name="Rectangle 3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>
              <a:latin typeface="Arial" charset="0"/>
              <a:cs typeface="Arial" charset="0"/>
            </a:endParaRPr>
          </a:p>
        </p:txBody>
      </p:sp>
      <p:pic>
        <p:nvPicPr>
          <p:cNvPr id="108548" name="Picture 4" descr="дети с тн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628775"/>
            <a:ext cx="8207375" cy="4537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4024</Words>
  <PresentationFormat>Экран (4:3)</PresentationFormat>
  <Paragraphs>544</Paragraphs>
  <Slides>44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12</vt:i4>
      </vt:variant>
      <vt:variant>
        <vt:lpstr>Заголовки слайдов</vt:lpstr>
      </vt:variant>
      <vt:variant>
        <vt:i4>44</vt:i4>
      </vt:variant>
    </vt:vector>
  </HeadingPairs>
  <TitlesOfParts>
    <vt:vector size="59" baseType="lpstr">
      <vt:lpstr>Arial</vt:lpstr>
      <vt:lpstr>Times New Roman</vt:lpstr>
      <vt:lpstr>Quattrocento Sans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Слайд 1</vt:lpstr>
      <vt:lpstr>Парциальная программа МБДОУ № 34 «Берёзка» «Росточек»</vt:lpstr>
      <vt:lpstr>Цель и задачи программы </vt:lpstr>
      <vt:lpstr>Принципы и подходы к построению программы </vt:lpstr>
      <vt:lpstr>Теоретическая основа программы </vt:lpstr>
      <vt:lpstr>Характеристики, значимые для разработки и реализации «Программы»:  1.Возрастные нормы речевого развития дошкольников </vt:lpstr>
      <vt:lpstr>Речевое развитие детей 5-6 лет</vt:lpstr>
      <vt:lpstr>Речевое развитие детей 6-7 лет </vt:lpstr>
      <vt:lpstr>2. Характеристика детей с тяжёлыми нарушениями речи (ТНР)</vt:lpstr>
      <vt:lpstr>Слайд 10</vt:lpstr>
      <vt:lpstr>планируемые результаты для детей с ОВЗ по программе «Росточек» </vt:lpstr>
      <vt:lpstr>планируемые результаты для детей с ОВЗ по программе «Росточек»</vt:lpstr>
      <vt:lpstr>планируемые результаты для детей с ОВЗ по программе «Росточек»</vt:lpstr>
      <vt:lpstr>Организационно-педагогические условия реализации Программы</vt:lpstr>
      <vt:lpstr>Слайд 15</vt:lpstr>
      <vt:lpstr>Средняя группа</vt:lpstr>
      <vt:lpstr>Средняя группа</vt:lpstr>
      <vt:lpstr>Средняя группа</vt:lpstr>
      <vt:lpstr>Средняя группа</vt:lpstr>
      <vt:lpstr>Средняя группа</vt:lpstr>
      <vt:lpstr>Средняя группа</vt:lpstr>
      <vt:lpstr>Средняя группа</vt:lpstr>
      <vt:lpstr>Средняя группа</vt:lpstr>
      <vt:lpstr>Средняя группа</vt:lpstr>
      <vt:lpstr>Средняя группа</vt:lpstr>
      <vt:lpstr>Старшая группа</vt:lpstr>
      <vt:lpstr>Старшая группа</vt:lpstr>
      <vt:lpstr>Старшая группа</vt:lpstr>
      <vt:lpstr>Старшая группа</vt:lpstr>
      <vt:lpstr>Старшая группа</vt:lpstr>
      <vt:lpstr>Старшая группа</vt:lpstr>
      <vt:lpstr>Старшая группа</vt:lpstr>
      <vt:lpstr>Старшая группа</vt:lpstr>
      <vt:lpstr>Старшая группа</vt:lpstr>
      <vt:lpstr>Подготовительная группа</vt:lpstr>
      <vt:lpstr>Подготовительная группа</vt:lpstr>
      <vt:lpstr>Подготовительная группа</vt:lpstr>
      <vt:lpstr>Старшая группа</vt:lpstr>
      <vt:lpstr>Подготовительная группа</vt:lpstr>
      <vt:lpstr>Старшая группа</vt:lpstr>
      <vt:lpstr>Подготовительная группа</vt:lpstr>
      <vt:lpstr>Старшая группа</vt:lpstr>
      <vt:lpstr>Подготовительная группа</vt:lpstr>
      <vt:lpstr>Подготовительная группа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Windows User</cp:lastModifiedBy>
  <cp:revision>1</cp:revision>
  <dcterms:modified xsi:type="dcterms:W3CDTF">2021-12-08T18:34:49Z</dcterms:modified>
</cp:coreProperties>
</file>