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74" r:id="rId4"/>
    <p:sldId id="260" r:id="rId5"/>
    <p:sldId id="257" r:id="rId6"/>
    <p:sldId id="276" r:id="rId7"/>
    <p:sldId id="285" r:id="rId8"/>
    <p:sldId id="263" r:id="rId9"/>
    <p:sldId id="261" r:id="rId10"/>
    <p:sldId id="265" r:id="rId11"/>
    <p:sldId id="286" r:id="rId12"/>
    <p:sldId id="264" r:id="rId13"/>
    <p:sldId id="284" r:id="rId14"/>
    <p:sldId id="266" r:id="rId15"/>
    <p:sldId id="289" r:id="rId16"/>
    <p:sldId id="288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98" autoAdjust="0"/>
  </p:normalViewPr>
  <p:slideViewPr>
    <p:cSldViewPr>
      <p:cViewPr varScale="1">
        <p:scale>
          <a:sx n="75" d="100"/>
          <a:sy n="75" d="100"/>
        </p:scale>
        <p:origin x="-12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1317C2-7B97-48C5-A099-65D0B9FDD1F9}" type="doc">
      <dgm:prSet loTypeId="urn:microsoft.com/office/officeart/2005/8/layout/vList2" loCatId="list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CEE3FB66-E193-4373-844E-A9E9A9C9342E}">
      <dgm:prSet phldrT="[Текст]" custT="1"/>
      <dgm:spPr/>
      <dgm:t>
        <a:bodyPr/>
        <a:lstStyle/>
        <a:p>
          <a:r>
            <a:rPr lang="ru-RU" sz="2000" baseline="0" dirty="0"/>
            <a:t>Индивидуальный</a:t>
          </a:r>
          <a:r>
            <a:rPr lang="ru-RU" sz="2000" dirty="0"/>
            <a:t> подход в непосредственно образовательной деятельности</a:t>
          </a:r>
        </a:p>
      </dgm:t>
    </dgm:pt>
    <dgm:pt modelId="{3C013AC2-78B2-4769-8DDD-B9E88C72A33E}" type="parTrans" cxnId="{85A4429C-8BEF-4106-8669-DDBDCC10213E}">
      <dgm:prSet/>
      <dgm:spPr/>
      <dgm:t>
        <a:bodyPr/>
        <a:lstStyle/>
        <a:p>
          <a:endParaRPr lang="ru-RU"/>
        </a:p>
      </dgm:t>
    </dgm:pt>
    <dgm:pt modelId="{35CAD515-2810-428E-967C-3037639B2C1F}" type="sibTrans" cxnId="{85A4429C-8BEF-4106-8669-DDBDCC10213E}">
      <dgm:prSet/>
      <dgm:spPr/>
      <dgm:t>
        <a:bodyPr/>
        <a:lstStyle/>
        <a:p>
          <a:endParaRPr lang="ru-RU"/>
        </a:p>
      </dgm:t>
    </dgm:pt>
    <dgm:pt modelId="{3EC7504B-9399-4BDC-AA3C-90E6B2513564}">
      <dgm:prSet phldrT="[Текст]" custT="1"/>
      <dgm:spPr/>
      <dgm:t>
        <a:bodyPr/>
        <a:lstStyle/>
        <a:p>
          <a:r>
            <a:rPr lang="ru-RU" sz="2000" dirty="0"/>
            <a:t>Дополнительные индивидуальные занятия с одаренными воспитанниками</a:t>
          </a:r>
        </a:p>
      </dgm:t>
    </dgm:pt>
    <dgm:pt modelId="{5F19623F-8A6D-4CA5-B8DE-BC65252E5C3D}" type="parTrans" cxnId="{0EBDD89A-1A9A-4B92-9270-52E9DFD0BBBA}">
      <dgm:prSet/>
      <dgm:spPr/>
      <dgm:t>
        <a:bodyPr/>
        <a:lstStyle/>
        <a:p>
          <a:endParaRPr lang="ru-RU"/>
        </a:p>
      </dgm:t>
    </dgm:pt>
    <dgm:pt modelId="{BD689044-2213-42E5-9B08-F584057FB49D}" type="sibTrans" cxnId="{0EBDD89A-1A9A-4B92-9270-52E9DFD0BBBA}">
      <dgm:prSet/>
      <dgm:spPr/>
      <dgm:t>
        <a:bodyPr/>
        <a:lstStyle/>
        <a:p>
          <a:endParaRPr lang="ru-RU"/>
        </a:p>
      </dgm:t>
    </dgm:pt>
    <dgm:pt modelId="{8137BA7B-6F3C-4FAB-9F26-680A78737A87}">
      <dgm:prSet phldrT="[Текст]" custT="1"/>
      <dgm:spPr/>
      <dgm:t>
        <a:bodyPr/>
        <a:lstStyle/>
        <a:p>
          <a:r>
            <a:rPr lang="ru-RU" sz="2000" dirty="0"/>
            <a:t>Конкурсы, интеллектуальные игры</a:t>
          </a:r>
        </a:p>
      </dgm:t>
    </dgm:pt>
    <dgm:pt modelId="{FAC7A387-8671-42B0-AB81-9B054A0C8E2F}" type="parTrans" cxnId="{311C2ED5-32A6-4DFC-A817-589092CD60C4}">
      <dgm:prSet/>
      <dgm:spPr/>
      <dgm:t>
        <a:bodyPr/>
        <a:lstStyle/>
        <a:p>
          <a:endParaRPr lang="ru-RU"/>
        </a:p>
      </dgm:t>
    </dgm:pt>
    <dgm:pt modelId="{51C9B16A-DC11-4E22-A3C9-A1082970D28B}" type="sibTrans" cxnId="{311C2ED5-32A6-4DFC-A817-589092CD60C4}">
      <dgm:prSet/>
      <dgm:spPr/>
      <dgm:t>
        <a:bodyPr/>
        <a:lstStyle/>
        <a:p>
          <a:endParaRPr lang="ru-RU"/>
        </a:p>
      </dgm:t>
    </dgm:pt>
    <dgm:pt modelId="{365CCBAF-6C2B-4255-928C-2B30A5E44744}">
      <dgm:prSet phldrT="[Текст]" custT="1"/>
      <dgm:spPr/>
      <dgm:t>
        <a:bodyPr/>
        <a:lstStyle/>
        <a:p>
          <a:r>
            <a:rPr lang="ru-RU" sz="2000" dirty="0"/>
            <a:t>Посещение дополнительных образовательных услуг по способностям</a:t>
          </a:r>
        </a:p>
      </dgm:t>
    </dgm:pt>
    <dgm:pt modelId="{FF2F0280-79FE-4A15-9442-264698BA5B94}" type="parTrans" cxnId="{9C04822D-7EA8-44D1-B453-448865BA8453}">
      <dgm:prSet/>
      <dgm:spPr/>
      <dgm:t>
        <a:bodyPr/>
        <a:lstStyle/>
        <a:p>
          <a:endParaRPr lang="ru-RU"/>
        </a:p>
      </dgm:t>
    </dgm:pt>
    <dgm:pt modelId="{E2B4C746-072B-4097-857E-42798F0F3988}" type="sibTrans" cxnId="{9C04822D-7EA8-44D1-B453-448865BA8453}">
      <dgm:prSet/>
      <dgm:spPr/>
      <dgm:t>
        <a:bodyPr/>
        <a:lstStyle/>
        <a:p>
          <a:endParaRPr lang="ru-RU"/>
        </a:p>
      </dgm:t>
    </dgm:pt>
    <dgm:pt modelId="{9D42A6B0-954C-4441-AE00-4DDA9007F806}">
      <dgm:prSet phldrT="[Текст]" custT="1"/>
      <dgm:spPr/>
      <dgm:t>
        <a:bodyPr/>
        <a:lstStyle/>
        <a:p>
          <a:r>
            <a:rPr lang="ru-RU" sz="2000" dirty="0"/>
            <a:t>Технология детского портфолио </a:t>
          </a:r>
        </a:p>
      </dgm:t>
    </dgm:pt>
    <dgm:pt modelId="{EE06E01C-461A-4DA4-ADDC-D0FFBD3FB277}" type="parTrans" cxnId="{A18FEC13-E617-42BE-81BD-B884559621FF}">
      <dgm:prSet/>
      <dgm:spPr/>
      <dgm:t>
        <a:bodyPr/>
        <a:lstStyle/>
        <a:p>
          <a:endParaRPr lang="ru-RU"/>
        </a:p>
      </dgm:t>
    </dgm:pt>
    <dgm:pt modelId="{5DFD5786-56E8-4D87-9AF7-F062C5369E97}" type="sibTrans" cxnId="{A18FEC13-E617-42BE-81BD-B884559621FF}">
      <dgm:prSet/>
      <dgm:spPr/>
      <dgm:t>
        <a:bodyPr/>
        <a:lstStyle/>
        <a:p>
          <a:endParaRPr lang="ru-RU"/>
        </a:p>
      </dgm:t>
    </dgm:pt>
    <dgm:pt modelId="{D24F991E-CA13-440C-8CFE-E89CA9E3E5C2}" type="pres">
      <dgm:prSet presAssocID="{B51317C2-7B97-48C5-A099-65D0B9FDD1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5FC007-4627-45B6-B8A7-46BA98916833}" type="pres">
      <dgm:prSet presAssocID="{CEE3FB66-E193-4373-844E-A9E9A9C9342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5B3F4-8C6D-4EC8-84C3-0B140960A0E6}" type="pres">
      <dgm:prSet presAssocID="{35CAD515-2810-428E-967C-3037639B2C1F}" presName="spacer" presStyleCnt="0"/>
      <dgm:spPr/>
    </dgm:pt>
    <dgm:pt modelId="{73C965B0-472B-4F93-BD20-5EC9ECF2906B}" type="pres">
      <dgm:prSet presAssocID="{3EC7504B-9399-4BDC-AA3C-90E6B251356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DFC5F-739F-445E-9F4B-EF8DA59F505E}" type="pres">
      <dgm:prSet presAssocID="{BD689044-2213-42E5-9B08-F584057FB49D}" presName="spacer" presStyleCnt="0"/>
      <dgm:spPr/>
    </dgm:pt>
    <dgm:pt modelId="{E988F0D1-5305-405E-A7A7-67560775852C}" type="pres">
      <dgm:prSet presAssocID="{8137BA7B-6F3C-4FAB-9F26-680A78737A8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B29B52-6736-4A2B-9B45-A9FF57CD0BCF}" type="pres">
      <dgm:prSet presAssocID="{51C9B16A-DC11-4E22-A3C9-A1082970D28B}" presName="spacer" presStyleCnt="0"/>
      <dgm:spPr/>
    </dgm:pt>
    <dgm:pt modelId="{9A7B961D-3B0E-49BA-8240-F745B955AA64}" type="pres">
      <dgm:prSet presAssocID="{365CCBAF-6C2B-4255-928C-2B30A5E4474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50C2A-9668-4321-BCBE-F517A2E0E09B}" type="pres">
      <dgm:prSet presAssocID="{E2B4C746-072B-4097-857E-42798F0F3988}" presName="spacer" presStyleCnt="0"/>
      <dgm:spPr/>
    </dgm:pt>
    <dgm:pt modelId="{0979A4E8-C62B-432A-92ED-4AFBF0CD79E8}" type="pres">
      <dgm:prSet presAssocID="{9D42A6B0-954C-4441-AE00-4DDA9007F80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A9007A-7B8A-44E0-9B9F-067568C3C457}" type="presOf" srcId="{9D42A6B0-954C-4441-AE00-4DDA9007F806}" destId="{0979A4E8-C62B-432A-92ED-4AFBF0CD79E8}" srcOrd="0" destOrd="0" presId="urn:microsoft.com/office/officeart/2005/8/layout/vList2"/>
    <dgm:cxn modelId="{85A4429C-8BEF-4106-8669-DDBDCC10213E}" srcId="{B51317C2-7B97-48C5-A099-65D0B9FDD1F9}" destId="{CEE3FB66-E193-4373-844E-A9E9A9C9342E}" srcOrd="0" destOrd="0" parTransId="{3C013AC2-78B2-4769-8DDD-B9E88C72A33E}" sibTransId="{35CAD515-2810-428E-967C-3037639B2C1F}"/>
    <dgm:cxn modelId="{63D246E9-428E-4D2F-B546-70FD5680C2F4}" type="presOf" srcId="{8137BA7B-6F3C-4FAB-9F26-680A78737A87}" destId="{E988F0D1-5305-405E-A7A7-67560775852C}" srcOrd="0" destOrd="0" presId="urn:microsoft.com/office/officeart/2005/8/layout/vList2"/>
    <dgm:cxn modelId="{311C2ED5-32A6-4DFC-A817-589092CD60C4}" srcId="{B51317C2-7B97-48C5-A099-65D0B9FDD1F9}" destId="{8137BA7B-6F3C-4FAB-9F26-680A78737A87}" srcOrd="2" destOrd="0" parTransId="{FAC7A387-8671-42B0-AB81-9B054A0C8E2F}" sibTransId="{51C9B16A-DC11-4E22-A3C9-A1082970D28B}"/>
    <dgm:cxn modelId="{6C152EF1-0180-4303-97BA-DDBC498DFECB}" type="presOf" srcId="{3EC7504B-9399-4BDC-AA3C-90E6B2513564}" destId="{73C965B0-472B-4F93-BD20-5EC9ECF2906B}" srcOrd="0" destOrd="0" presId="urn:microsoft.com/office/officeart/2005/8/layout/vList2"/>
    <dgm:cxn modelId="{9C04822D-7EA8-44D1-B453-448865BA8453}" srcId="{B51317C2-7B97-48C5-A099-65D0B9FDD1F9}" destId="{365CCBAF-6C2B-4255-928C-2B30A5E44744}" srcOrd="3" destOrd="0" parTransId="{FF2F0280-79FE-4A15-9442-264698BA5B94}" sibTransId="{E2B4C746-072B-4097-857E-42798F0F3988}"/>
    <dgm:cxn modelId="{E5071F79-4350-43D0-A403-6CF0CC15DA0C}" type="presOf" srcId="{365CCBAF-6C2B-4255-928C-2B30A5E44744}" destId="{9A7B961D-3B0E-49BA-8240-F745B955AA64}" srcOrd="0" destOrd="0" presId="urn:microsoft.com/office/officeart/2005/8/layout/vList2"/>
    <dgm:cxn modelId="{0EBDD89A-1A9A-4B92-9270-52E9DFD0BBBA}" srcId="{B51317C2-7B97-48C5-A099-65D0B9FDD1F9}" destId="{3EC7504B-9399-4BDC-AA3C-90E6B2513564}" srcOrd="1" destOrd="0" parTransId="{5F19623F-8A6D-4CA5-B8DE-BC65252E5C3D}" sibTransId="{BD689044-2213-42E5-9B08-F584057FB49D}"/>
    <dgm:cxn modelId="{178CC050-3AA3-43C3-8D2E-79EF426B302B}" type="presOf" srcId="{CEE3FB66-E193-4373-844E-A9E9A9C9342E}" destId="{D65FC007-4627-45B6-B8A7-46BA98916833}" srcOrd="0" destOrd="0" presId="urn:microsoft.com/office/officeart/2005/8/layout/vList2"/>
    <dgm:cxn modelId="{A18FEC13-E617-42BE-81BD-B884559621FF}" srcId="{B51317C2-7B97-48C5-A099-65D0B9FDD1F9}" destId="{9D42A6B0-954C-4441-AE00-4DDA9007F806}" srcOrd="4" destOrd="0" parTransId="{EE06E01C-461A-4DA4-ADDC-D0FFBD3FB277}" sibTransId="{5DFD5786-56E8-4D87-9AF7-F062C5369E97}"/>
    <dgm:cxn modelId="{8D157773-DC6A-48A0-85D0-D0257F77FE88}" type="presOf" srcId="{B51317C2-7B97-48C5-A099-65D0B9FDD1F9}" destId="{D24F991E-CA13-440C-8CFE-E89CA9E3E5C2}" srcOrd="0" destOrd="0" presId="urn:microsoft.com/office/officeart/2005/8/layout/vList2"/>
    <dgm:cxn modelId="{0C5D5912-CA4E-4E63-A67D-C8D7AC849EBB}" type="presParOf" srcId="{D24F991E-CA13-440C-8CFE-E89CA9E3E5C2}" destId="{D65FC007-4627-45B6-B8A7-46BA98916833}" srcOrd="0" destOrd="0" presId="urn:microsoft.com/office/officeart/2005/8/layout/vList2"/>
    <dgm:cxn modelId="{35A9A808-E29B-4904-8F9F-FC32E4B50F73}" type="presParOf" srcId="{D24F991E-CA13-440C-8CFE-E89CA9E3E5C2}" destId="{17B5B3F4-8C6D-4EC8-84C3-0B140960A0E6}" srcOrd="1" destOrd="0" presId="urn:microsoft.com/office/officeart/2005/8/layout/vList2"/>
    <dgm:cxn modelId="{BE9CEC24-106B-4F20-8DDF-A6452E688434}" type="presParOf" srcId="{D24F991E-CA13-440C-8CFE-E89CA9E3E5C2}" destId="{73C965B0-472B-4F93-BD20-5EC9ECF2906B}" srcOrd="2" destOrd="0" presId="urn:microsoft.com/office/officeart/2005/8/layout/vList2"/>
    <dgm:cxn modelId="{61202BA2-D4A1-48CF-A1E4-CE4A83444A8D}" type="presParOf" srcId="{D24F991E-CA13-440C-8CFE-E89CA9E3E5C2}" destId="{604DFC5F-739F-445E-9F4B-EF8DA59F505E}" srcOrd="3" destOrd="0" presId="urn:microsoft.com/office/officeart/2005/8/layout/vList2"/>
    <dgm:cxn modelId="{A01D1135-147B-4D14-879F-6EDFEBC3D1B5}" type="presParOf" srcId="{D24F991E-CA13-440C-8CFE-E89CA9E3E5C2}" destId="{E988F0D1-5305-405E-A7A7-67560775852C}" srcOrd="4" destOrd="0" presId="urn:microsoft.com/office/officeart/2005/8/layout/vList2"/>
    <dgm:cxn modelId="{C6964E43-6B4D-4EE6-846E-ABCE1E39A9A6}" type="presParOf" srcId="{D24F991E-CA13-440C-8CFE-E89CA9E3E5C2}" destId="{88B29B52-6736-4A2B-9B45-A9FF57CD0BCF}" srcOrd="5" destOrd="0" presId="urn:microsoft.com/office/officeart/2005/8/layout/vList2"/>
    <dgm:cxn modelId="{A8434E0F-E8ED-4E45-BBAD-9C1C0D7EBC2D}" type="presParOf" srcId="{D24F991E-CA13-440C-8CFE-E89CA9E3E5C2}" destId="{9A7B961D-3B0E-49BA-8240-F745B955AA64}" srcOrd="6" destOrd="0" presId="urn:microsoft.com/office/officeart/2005/8/layout/vList2"/>
    <dgm:cxn modelId="{244E2468-B7C6-4020-8A61-B601AA62D8A9}" type="presParOf" srcId="{D24F991E-CA13-440C-8CFE-E89CA9E3E5C2}" destId="{BD750C2A-9668-4321-BCBE-F517A2E0E09B}" srcOrd="7" destOrd="0" presId="urn:microsoft.com/office/officeart/2005/8/layout/vList2"/>
    <dgm:cxn modelId="{F2A9EF92-ED9F-4F8F-88B5-082DC8C0BA27}" type="presParOf" srcId="{D24F991E-CA13-440C-8CFE-E89CA9E3E5C2}" destId="{0979A4E8-C62B-432A-92ED-4AFBF0CD79E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F0B8C1-D9A6-46AC-B21B-93AB389E5DB8}" type="doc">
      <dgm:prSet loTypeId="urn:microsoft.com/office/officeart/2005/8/layout/default#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70E155E7-984C-4961-A330-F7DF5A1E0FDB}">
      <dgm:prSet phldrT="[Текст]" custT="1"/>
      <dgm:spPr/>
      <dgm:t>
        <a:bodyPr/>
        <a:lstStyle/>
        <a:p>
          <a:r>
            <a:rPr lang="ru-RU" sz="2400" dirty="0"/>
            <a:t>Интеллектуальная</a:t>
          </a:r>
        </a:p>
      </dgm:t>
    </dgm:pt>
    <dgm:pt modelId="{EFD0FDDC-E1EA-42E7-85C0-9022B80D8537}" type="parTrans" cxnId="{29C7A2C1-BFA1-43C0-899D-DC8CF92D892F}">
      <dgm:prSet/>
      <dgm:spPr/>
      <dgm:t>
        <a:bodyPr/>
        <a:lstStyle/>
        <a:p>
          <a:endParaRPr lang="ru-RU" sz="2400"/>
        </a:p>
      </dgm:t>
    </dgm:pt>
    <dgm:pt modelId="{BAC40871-7346-4261-9D9D-2095EEF30EAF}" type="sibTrans" cxnId="{29C7A2C1-BFA1-43C0-899D-DC8CF92D892F}">
      <dgm:prSet/>
      <dgm:spPr/>
      <dgm:t>
        <a:bodyPr/>
        <a:lstStyle/>
        <a:p>
          <a:endParaRPr lang="ru-RU" sz="2400"/>
        </a:p>
      </dgm:t>
    </dgm:pt>
    <dgm:pt modelId="{8344255B-0E26-49EE-A2DA-F7C4FA157F28}">
      <dgm:prSet phldrT="[Текст]" custT="1"/>
      <dgm:spPr/>
      <dgm:t>
        <a:bodyPr/>
        <a:lstStyle/>
        <a:p>
          <a:r>
            <a:rPr lang="ru-RU" sz="2400" dirty="0"/>
            <a:t>Академическая</a:t>
          </a:r>
        </a:p>
      </dgm:t>
    </dgm:pt>
    <dgm:pt modelId="{D58DCB43-7ECC-431D-9E12-BD06F2E0D663}" type="parTrans" cxnId="{B9AC8D01-90E0-4CA4-BC05-82D83162C33E}">
      <dgm:prSet/>
      <dgm:spPr/>
      <dgm:t>
        <a:bodyPr/>
        <a:lstStyle/>
        <a:p>
          <a:endParaRPr lang="ru-RU" sz="2400"/>
        </a:p>
      </dgm:t>
    </dgm:pt>
    <dgm:pt modelId="{31DDC5CC-54C0-4376-AFCD-A94F859A5B4D}" type="sibTrans" cxnId="{B9AC8D01-90E0-4CA4-BC05-82D83162C33E}">
      <dgm:prSet/>
      <dgm:spPr/>
      <dgm:t>
        <a:bodyPr/>
        <a:lstStyle/>
        <a:p>
          <a:endParaRPr lang="ru-RU" sz="2400"/>
        </a:p>
      </dgm:t>
    </dgm:pt>
    <dgm:pt modelId="{5543015C-D81D-4B05-BBF7-7766F07EA17A}">
      <dgm:prSet phldrT="[Текст]" custT="1"/>
      <dgm:spPr/>
      <dgm:t>
        <a:bodyPr/>
        <a:lstStyle/>
        <a:p>
          <a:r>
            <a:rPr lang="ru-RU" sz="2400" dirty="0"/>
            <a:t>Художественная</a:t>
          </a:r>
        </a:p>
      </dgm:t>
    </dgm:pt>
    <dgm:pt modelId="{DED06008-1C95-4E21-BBE9-59CF2FB4A115}" type="parTrans" cxnId="{D3EDCC0F-AEE7-46D1-B817-03FFC03A6B71}">
      <dgm:prSet/>
      <dgm:spPr/>
      <dgm:t>
        <a:bodyPr/>
        <a:lstStyle/>
        <a:p>
          <a:endParaRPr lang="ru-RU" sz="2400"/>
        </a:p>
      </dgm:t>
    </dgm:pt>
    <dgm:pt modelId="{2098194A-A976-479C-BECF-9E7FBEDD217D}" type="sibTrans" cxnId="{D3EDCC0F-AEE7-46D1-B817-03FFC03A6B71}">
      <dgm:prSet/>
      <dgm:spPr/>
      <dgm:t>
        <a:bodyPr/>
        <a:lstStyle/>
        <a:p>
          <a:endParaRPr lang="ru-RU" sz="2400"/>
        </a:p>
      </dgm:t>
    </dgm:pt>
    <dgm:pt modelId="{A5320BCA-D1AB-43A3-BDF3-3448E4295175}">
      <dgm:prSet phldrT="[Текст]" custT="1"/>
      <dgm:spPr/>
      <dgm:t>
        <a:bodyPr/>
        <a:lstStyle/>
        <a:p>
          <a:r>
            <a:rPr lang="ru-RU" sz="2400" dirty="0"/>
            <a:t>Организаторская</a:t>
          </a:r>
        </a:p>
      </dgm:t>
    </dgm:pt>
    <dgm:pt modelId="{33BD4030-5BF4-4D28-AED5-A4C0C7CB5963}" type="parTrans" cxnId="{54655B87-C708-47E3-9649-A482610CF321}">
      <dgm:prSet/>
      <dgm:spPr/>
      <dgm:t>
        <a:bodyPr/>
        <a:lstStyle/>
        <a:p>
          <a:endParaRPr lang="ru-RU" sz="2400"/>
        </a:p>
      </dgm:t>
    </dgm:pt>
    <dgm:pt modelId="{F90322BF-FE55-4AF6-875A-5AFE01D799D2}" type="sibTrans" cxnId="{54655B87-C708-47E3-9649-A482610CF321}">
      <dgm:prSet/>
      <dgm:spPr/>
      <dgm:t>
        <a:bodyPr/>
        <a:lstStyle/>
        <a:p>
          <a:endParaRPr lang="ru-RU" sz="2400"/>
        </a:p>
      </dgm:t>
    </dgm:pt>
    <dgm:pt modelId="{7226E4A9-4ECB-4D82-96F9-9D0EC22B1651}">
      <dgm:prSet phldrT="[Текст]" custT="1"/>
      <dgm:spPr/>
      <dgm:t>
        <a:bodyPr/>
        <a:lstStyle/>
        <a:p>
          <a:r>
            <a:rPr lang="ru-RU" sz="2400" dirty="0"/>
            <a:t>Психомоторная</a:t>
          </a:r>
        </a:p>
      </dgm:t>
    </dgm:pt>
    <dgm:pt modelId="{444B4052-C1D5-4041-9E3F-DCAB30C676FF}" type="parTrans" cxnId="{BDCB7A58-78E5-4EDB-9485-99236E7250C0}">
      <dgm:prSet/>
      <dgm:spPr/>
      <dgm:t>
        <a:bodyPr/>
        <a:lstStyle/>
        <a:p>
          <a:endParaRPr lang="ru-RU" sz="2400"/>
        </a:p>
      </dgm:t>
    </dgm:pt>
    <dgm:pt modelId="{EEEF9BD4-004E-4256-B665-63ECC0E40AFA}" type="sibTrans" cxnId="{BDCB7A58-78E5-4EDB-9485-99236E7250C0}">
      <dgm:prSet/>
      <dgm:spPr/>
      <dgm:t>
        <a:bodyPr/>
        <a:lstStyle/>
        <a:p>
          <a:endParaRPr lang="ru-RU" sz="2400"/>
        </a:p>
      </dgm:t>
    </dgm:pt>
    <dgm:pt modelId="{3458B002-EF4E-4516-9475-037C7AAB5E1B}" type="pres">
      <dgm:prSet presAssocID="{36F0B8C1-D9A6-46AC-B21B-93AB389E5DB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A46950-65A5-4826-BFDE-EE3C2AB29DBF}" type="pres">
      <dgm:prSet presAssocID="{70E155E7-984C-4961-A330-F7DF5A1E0FDB}" presName="node" presStyleLbl="node1" presStyleIdx="0" presStyleCnt="5" custLinFactNeighborY="-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166524-4D51-4F3E-9086-CC6C7A684041}" type="pres">
      <dgm:prSet presAssocID="{BAC40871-7346-4261-9D9D-2095EEF30EAF}" presName="sibTrans" presStyleCnt="0"/>
      <dgm:spPr/>
    </dgm:pt>
    <dgm:pt modelId="{1058D22F-57AD-4D88-B30D-CC1CCEB9DA5C}" type="pres">
      <dgm:prSet presAssocID="{8344255B-0E26-49EE-A2DA-F7C4FA157F2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DE887-14B3-4966-8E43-E56C64B11B98}" type="pres">
      <dgm:prSet presAssocID="{31DDC5CC-54C0-4376-AFCD-A94F859A5B4D}" presName="sibTrans" presStyleCnt="0"/>
      <dgm:spPr/>
    </dgm:pt>
    <dgm:pt modelId="{292CA9C8-37A3-449B-8ACD-79262D8C8408}" type="pres">
      <dgm:prSet presAssocID="{5543015C-D81D-4B05-BBF7-7766F07EA17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36518-CC11-45BA-B456-9E0B4E608021}" type="pres">
      <dgm:prSet presAssocID="{2098194A-A976-479C-BECF-9E7FBEDD217D}" presName="sibTrans" presStyleCnt="0"/>
      <dgm:spPr/>
    </dgm:pt>
    <dgm:pt modelId="{249D185A-B9DE-4257-873B-D7C3F378BDF9}" type="pres">
      <dgm:prSet presAssocID="{A5320BCA-D1AB-43A3-BDF3-3448E429517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30E01C-9B16-48EA-8FC8-D193C790AB43}" type="pres">
      <dgm:prSet presAssocID="{F90322BF-FE55-4AF6-875A-5AFE01D799D2}" presName="sibTrans" presStyleCnt="0"/>
      <dgm:spPr/>
    </dgm:pt>
    <dgm:pt modelId="{986F38AC-6292-4EC5-A47D-D79C170EB400}" type="pres">
      <dgm:prSet presAssocID="{7226E4A9-4ECB-4D82-96F9-9D0EC22B165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B8BB51-6E5C-4736-BCA6-479DF582FEF0}" type="presOf" srcId="{70E155E7-984C-4961-A330-F7DF5A1E0FDB}" destId="{7BA46950-65A5-4826-BFDE-EE3C2AB29DBF}" srcOrd="0" destOrd="0" presId="urn:microsoft.com/office/officeart/2005/8/layout/default#1"/>
    <dgm:cxn modelId="{B9AC8D01-90E0-4CA4-BC05-82D83162C33E}" srcId="{36F0B8C1-D9A6-46AC-B21B-93AB389E5DB8}" destId="{8344255B-0E26-49EE-A2DA-F7C4FA157F28}" srcOrd="1" destOrd="0" parTransId="{D58DCB43-7ECC-431D-9E12-BD06F2E0D663}" sibTransId="{31DDC5CC-54C0-4376-AFCD-A94F859A5B4D}"/>
    <dgm:cxn modelId="{BDCB7A58-78E5-4EDB-9485-99236E7250C0}" srcId="{36F0B8C1-D9A6-46AC-B21B-93AB389E5DB8}" destId="{7226E4A9-4ECB-4D82-96F9-9D0EC22B1651}" srcOrd="4" destOrd="0" parTransId="{444B4052-C1D5-4041-9E3F-DCAB30C676FF}" sibTransId="{EEEF9BD4-004E-4256-B665-63ECC0E40AFA}"/>
    <dgm:cxn modelId="{D1E7CDDC-4166-4EA0-87EA-22BA7CB902DA}" type="presOf" srcId="{5543015C-D81D-4B05-BBF7-7766F07EA17A}" destId="{292CA9C8-37A3-449B-8ACD-79262D8C8408}" srcOrd="0" destOrd="0" presId="urn:microsoft.com/office/officeart/2005/8/layout/default#1"/>
    <dgm:cxn modelId="{29F4AA2D-8AED-4044-BFC9-8817E1CEC427}" type="presOf" srcId="{A5320BCA-D1AB-43A3-BDF3-3448E4295175}" destId="{249D185A-B9DE-4257-873B-D7C3F378BDF9}" srcOrd="0" destOrd="0" presId="urn:microsoft.com/office/officeart/2005/8/layout/default#1"/>
    <dgm:cxn modelId="{E5174D92-0720-4922-B7BF-01C0574ED7F5}" type="presOf" srcId="{7226E4A9-4ECB-4D82-96F9-9D0EC22B1651}" destId="{986F38AC-6292-4EC5-A47D-D79C170EB400}" srcOrd="0" destOrd="0" presId="urn:microsoft.com/office/officeart/2005/8/layout/default#1"/>
    <dgm:cxn modelId="{C4B080C8-7F5B-4E71-B75E-B0401561D86F}" type="presOf" srcId="{8344255B-0E26-49EE-A2DA-F7C4FA157F28}" destId="{1058D22F-57AD-4D88-B30D-CC1CCEB9DA5C}" srcOrd="0" destOrd="0" presId="urn:microsoft.com/office/officeart/2005/8/layout/default#1"/>
    <dgm:cxn modelId="{D3EDCC0F-AEE7-46D1-B817-03FFC03A6B71}" srcId="{36F0B8C1-D9A6-46AC-B21B-93AB389E5DB8}" destId="{5543015C-D81D-4B05-BBF7-7766F07EA17A}" srcOrd="2" destOrd="0" parTransId="{DED06008-1C95-4E21-BBE9-59CF2FB4A115}" sibTransId="{2098194A-A976-479C-BECF-9E7FBEDD217D}"/>
    <dgm:cxn modelId="{54655B87-C708-47E3-9649-A482610CF321}" srcId="{36F0B8C1-D9A6-46AC-B21B-93AB389E5DB8}" destId="{A5320BCA-D1AB-43A3-BDF3-3448E4295175}" srcOrd="3" destOrd="0" parTransId="{33BD4030-5BF4-4D28-AED5-A4C0C7CB5963}" sibTransId="{F90322BF-FE55-4AF6-875A-5AFE01D799D2}"/>
    <dgm:cxn modelId="{29C7A2C1-BFA1-43C0-899D-DC8CF92D892F}" srcId="{36F0B8C1-D9A6-46AC-B21B-93AB389E5DB8}" destId="{70E155E7-984C-4961-A330-F7DF5A1E0FDB}" srcOrd="0" destOrd="0" parTransId="{EFD0FDDC-E1EA-42E7-85C0-9022B80D8537}" sibTransId="{BAC40871-7346-4261-9D9D-2095EEF30EAF}"/>
    <dgm:cxn modelId="{5C09D78A-23BA-40D3-B032-5665D89CB805}" type="presOf" srcId="{36F0B8C1-D9A6-46AC-B21B-93AB389E5DB8}" destId="{3458B002-EF4E-4516-9475-037C7AAB5E1B}" srcOrd="0" destOrd="0" presId="urn:microsoft.com/office/officeart/2005/8/layout/default#1"/>
    <dgm:cxn modelId="{CDEA6FEE-BB2F-49F4-9B27-1529964653FF}" type="presParOf" srcId="{3458B002-EF4E-4516-9475-037C7AAB5E1B}" destId="{7BA46950-65A5-4826-BFDE-EE3C2AB29DBF}" srcOrd="0" destOrd="0" presId="urn:microsoft.com/office/officeart/2005/8/layout/default#1"/>
    <dgm:cxn modelId="{6633442A-4E8D-40FF-A0AB-E973D9AF5738}" type="presParOf" srcId="{3458B002-EF4E-4516-9475-037C7AAB5E1B}" destId="{65166524-4D51-4F3E-9086-CC6C7A684041}" srcOrd="1" destOrd="0" presId="urn:microsoft.com/office/officeart/2005/8/layout/default#1"/>
    <dgm:cxn modelId="{634AC8E6-0164-464E-A39E-03D7DE80ECE0}" type="presParOf" srcId="{3458B002-EF4E-4516-9475-037C7AAB5E1B}" destId="{1058D22F-57AD-4D88-B30D-CC1CCEB9DA5C}" srcOrd="2" destOrd="0" presId="urn:microsoft.com/office/officeart/2005/8/layout/default#1"/>
    <dgm:cxn modelId="{7593D38C-85A2-4EE9-9526-3F48FDA61369}" type="presParOf" srcId="{3458B002-EF4E-4516-9475-037C7AAB5E1B}" destId="{BBADE887-14B3-4966-8E43-E56C64B11B98}" srcOrd="3" destOrd="0" presId="urn:microsoft.com/office/officeart/2005/8/layout/default#1"/>
    <dgm:cxn modelId="{7F87A6E8-3E5A-4A65-A02C-76142940A727}" type="presParOf" srcId="{3458B002-EF4E-4516-9475-037C7AAB5E1B}" destId="{292CA9C8-37A3-449B-8ACD-79262D8C8408}" srcOrd="4" destOrd="0" presId="urn:microsoft.com/office/officeart/2005/8/layout/default#1"/>
    <dgm:cxn modelId="{5DCF990C-D3F6-4628-B546-1B9AE9EA13CF}" type="presParOf" srcId="{3458B002-EF4E-4516-9475-037C7AAB5E1B}" destId="{D3C36518-CC11-45BA-B456-9E0B4E608021}" srcOrd="5" destOrd="0" presId="urn:microsoft.com/office/officeart/2005/8/layout/default#1"/>
    <dgm:cxn modelId="{7AF78086-AAAF-4C66-A570-E20AD033E349}" type="presParOf" srcId="{3458B002-EF4E-4516-9475-037C7AAB5E1B}" destId="{249D185A-B9DE-4257-873B-D7C3F378BDF9}" srcOrd="6" destOrd="0" presId="urn:microsoft.com/office/officeart/2005/8/layout/default#1"/>
    <dgm:cxn modelId="{04050EAD-F9E7-45F2-BDD2-A3D916310F48}" type="presParOf" srcId="{3458B002-EF4E-4516-9475-037C7AAB5E1B}" destId="{5830E01C-9B16-48EA-8FC8-D193C790AB43}" srcOrd="7" destOrd="0" presId="urn:microsoft.com/office/officeart/2005/8/layout/default#1"/>
    <dgm:cxn modelId="{D5ADB646-C347-4C87-AD5A-8F92709C576F}" type="presParOf" srcId="{3458B002-EF4E-4516-9475-037C7AAB5E1B}" destId="{986F38AC-6292-4EC5-A47D-D79C170EB400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FC007-4627-45B6-B8A7-46BA98916833}">
      <dsp:nvSpPr>
        <dsp:cNvPr id="0" name=""/>
        <dsp:cNvSpPr/>
      </dsp:nvSpPr>
      <dsp:spPr>
        <a:xfrm>
          <a:off x="0" y="29906"/>
          <a:ext cx="9144000" cy="93600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alpha val="90000"/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/>
            <a:t>Индивидуальный</a:t>
          </a:r>
          <a:r>
            <a:rPr lang="ru-RU" sz="2000" kern="1200" dirty="0"/>
            <a:t> подход в непосредственно образовательной деятельности</a:t>
          </a:r>
        </a:p>
      </dsp:txBody>
      <dsp:txXfrm>
        <a:off x="45692" y="75598"/>
        <a:ext cx="9052616" cy="844616"/>
      </dsp:txXfrm>
    </dsp:sp>
    <dsp:sp modelId="{73C965B0-472B-4F93-BD20-5EC9ECF2906B}">
      <dsp:nvSpPr>
        <dsp:cNvPr id="0" name=""/>
        <dsp:cNvSpPr/>
      </dsp:nvSpPr>
      <dsp:spPr>
        <a:xfrm>
          <a:off x="0" y="1109906"/>
          <a:ext cx="9144000" cy="93600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000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000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alpha val="90000"/>
              <a:hueOff val="0"/>
              <a:satOff val="0"/>
              <a:lumOff val="0"/>
              <a:alphaOff val="-1000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Дополнительные индивидуальные занятия с одаренными воспитанниками</a:t>
          </a:r>
        </a:p>
      </dsp:txBody>
      <dsp:txXfrm>
        <a:off x="45692" y="1155598"/>
        <a:ext cx="9052616" cy="844616"/>
      </dsp:txXfrm>
    </dsp:sp>
    <dsp:sp modelId="{E988F0D1-5305-405E-A7A7-67560775852C}">
      <dsp:nvSpPr>
        <dsp:cNvPr id="0" name=""/>
        <dsp:cNvSpPr/>
      </dsp:nvSpPr>
      <dsp:spPr>
        <a:xfrm>
          <a:off x="0" y="2189906"/>
          <a:ext cx="9144000" cy="93600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alpha val="90000"/>
              <a:hueOff val="0"/>
              <a:satOff val="0"/>
              <a:lumOff val="0"/>
              <a:alphaOff val="-2000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Конкурсы, интеллектуальные игры</a:t>
          </a:r>
        </a:p>
      </dsp:txBody>
      <dsp:txXfrm>
        <a:off x="45692" y="2235598"/>
        <a:ext cx="9052616" cy="844616"/>
      </dsp:txXfrm>
    </dsp:sp>
    <dsp:sp modelId="{9A7B961D-3B0E-49BA-8240-F745B955AA64}">
      <dsp:nvSpPr>
        <dsp:cNvPr id="0" name=""/>
        <dsp:cNvSpPr/>
      </dsp:nvSpPr>
      <dsp:spPr>
        <a:xfrm>
          <a:off x="0" y="3269906"/>
          <a:ext cx="9144000" cy="93600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3000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3000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alpha val="90000"/>
              <a:hueOff val="0"/>
              <a:satOff val="0"/>
              <a:lumOff val="0"/>
              <a:alphaOff val="-3000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Посещение дополнительных образовательных услуг по способностям</a:t>
          </a:r>
        </a:p>
      </dsp:txBody>
      <dsp:txXfrm>
        <a:off x="45692" y="3315598"/>
        <a:ext cx="9052616" cy="844616"/>
      </dsp:txXfrm>
    </dsp:sp>
    <dsp:sp modelId="{0979A4E8-C62B-432A-92ED-4AFBF0CD79E8}">
      <dsp:nvSpPr>
        <dsp:cNvPr id="0" name=""/>
        <dsp:cNvSpPr/>
      </dsp:nvSpPr>
      <dsp:spPr>
        <a:xfrm>
          <a:off x="0" y="4349906"/>
          <a:ext cx="9144000" cy="93600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alpha val="90000"/>
              <a:hueOff val="0"/>
              <a:satOff val="0"/>
              <a:lumOff val="0"/>
              <a:alphaOff val="-4000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Технология детского портфолио </a:t>
          </a:r>
        </a:p>
      </dsp:txBody>
      <dsp:txXfrm>
        <a:off x="45692" y="4395598"/>
        <a:ext cx="9052616" cy="8446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A46950-65A5-4826-BFDE-EE3C2AB29DBF}">
      <dsp:nvSpPr>
        <dsp:cNvPr id="0" name=""/>
        <dsp:cNvSpPr/>
      </dsp:nvSpPr>
      <dsp:spPr>
        <a:xfrm>
          <a:off x="0" y="134773"/>
          <a:ext cx="2275235" cy="13651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Интеллектуальная</a:t>
          </a:r>
        </a:p>
      </dsp:txBody>
      <dsp:txXfrm>
        <a:off x="0" y="134773"/>
        <a:ext cx="2275235" cy="1365141"/>
      </dsp:txXfrm>
    </dsp:sp>
    <dsp:sp modelId="{1058D22F-57AD-4D88-B30D-CC1CCEB9DA5C}">
      <dsp:nvSpPr>
        <dsp:cNvPr id="0" name=""/>
        <dsp:cNvSpPr/>
      </dsp:nvSpPr>
      <dsp:spPr>
        <a:xfrm>
          <a:off x="2502759" y="146185"/>
          <a:ext cx="2275235" cy="13651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Академическая</a:t>
          </a:r>
        </a:p>
      </dsp:txBody>
      <dsp:txXfrm>
        <a:off x="2502759" y="146185"/>
        <a:ext cx="2275235" cy="1365141"/>
      </dsp:txXfrm>
    </dsp:sp>
    <dsp:sp modelId="{292CA9C8-37A3-449B-8ACD-79262D8C8408}">
      <dsp:nvSpPr>
        <dsp:cNvPr id="0" name=""/>
        <dsp:cNvSpPr/>
      </dsp:nvSpPr>
      <dsp:spPr>
        <a:xfrm>
          <a:off x="5005518" y="146185"/>
          <a:ext cx="2275235" cy="13651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Художественная</a:t>
          </a:r>
        </a:p>
      </dsp:txBody>
      <dsp:txXfrm>
        <a:off x="5005518" y="146185"/>
        <a:ext cx="2275235" cy="1365141"/>
      </dsp:txXfrm>
    </dsp:sp>
    <dsp:sp modelId="{249D185A-B9DE-4257-873B-D7C3F378BDF9}">
      <dsp:nvSpPr>
        <dsp:cNvPr id="0" name=""/>
        <dsp:cNvSpPr/>
      </dsp:nvSpPr>
      <dsp:spPr>
        <a:xfrm>
          <a:off x="1251379" y="1738850"/>
          <a:ext cx="2275235" cy="13651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Организаторская</a:t>
          </a:r>
        </a:p>
      </dsp:txBody>
      <dsp:txXfrm>
        <a:off x="1251379" y="1738850"/>
        <a:ext cx="2275235" cy="1365141"/>
      </dsp:txXfrm>
    </dsp:sp>
    <dsp:sp modelId="{986F38AC-6292-4EC5-A47D-D79C170EB400}">
      <dsp:nvSpPr>
        <dsp:cNvPr id="0" name=""/>
        <dsp:cNvSpPr/>
      </dsp:nvSpPr>
      <dsp:spPr>
        <a:xfrm>
          <a:off x="3754138" y="1738850"/>
          <a:ext cx="2275235" cy="13651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Психомоторная</a:t>
          </a:r>
        </a:p>
      </dsp:txBody>
      <dsp:txXfrm>
        <a:off x="3754138" y="1738850"/>
        <a:ext cx="2275235" cy="13651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29390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71584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634014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61429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25326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18951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8460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93915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60112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94782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92795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025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028"/>
            <a:ext cx="9144000" cy="6679944"/>
          </a:xfrm>
          <a:prstGeom prst="rect">
            <a:avLst/>
          </a:prstGeom>
        </p:spPr>
      </p:pic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768972"/>
          </a:xfrm>
          <a:prstGeom prst="rect">
            <a:avLst/>
          </a:prstGeom>
        </p:spPr>
      </p:pic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3471863" y="2743200"/>
            <a:ext cx="5457825" cy="1127125"/>
          </a:xfrm>
        </p:spPr>
        <p:txBody>
          <a:bodyPr/>
          <a:lstStyle/>
          <a:p>
            <a:pPr algn="l" eaLnBrk="1" hangingPunct="1"/>
            <a:r>
              <a:rPr lang="ru-RU" sz="3600" dirty="0" smtClean="0">
                <a:latin typeface="Arial" charset="0"/>
              </a:rPr>
              <a:t> </a:t>
            </a:r>
            <a:endParaRPr lang="fr-CA" sz="3600" dirty="0" smtClean="0">
              <a:latin typeface="Arial" charset="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2428860" y="285728"/>
            <a:ext cx="6391290" cy="592935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6400" b="1" i="1" dirty="0" smtClean="0">
                <a:solidFill>
                  <a:schemeClr val="bg1"/>
                </a:solidFill>
                <a:latin typeface="Times New Roman" pitchFamily="18" charset="0"/>
              </a:rPr>
              <a:t>Одаренный ребенок в ДОУ</a:t>
            </a:r>
            <a:endParaRPr lang="ru-RU" sz="6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/>
            <a:endParaRPr lang="ru-RU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/>
            <a:endParaRPr lang="ru-RU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/>
            <a:endParaRPr lang="ru-RU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r" eaLnBrk="1" hangingPunct="1"/>
            <a:r>
              <a:rPr lang="ru-RU" sz="3400" b="1" dirty="0" smtClean="0">
                <a:solidFill>
                  <a:schemeClr val="bg1"/>
                </a:solidFill>
                <a:latin typeface="Times New Roman" pitchFamily="18" charset="0"/>
              </a:rPr>
              <a:t>             </a:t>
            </a:r>
          </a:p>
          <a:p>
            <a:pPr algn="r" eaLnBrk="1" hangingPunct="1"/>
            <a:endParaRPr lang="ru-RU" sz="3400" b="1" i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r" eaLnBrk="1" hangingPunct="1"/>
            <a:endParaRPr lang="ru-RU" sz="3400" b="1" i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r" eaLnBrk="1" hangingPunct="1"/>
            <a:r>
              <a:rPr lang="ru-RU" sz="3000" b="1" i="1" dirty="0" smtClean="0">
                <a:solidFill>
                  <a:schemeClr val="bg1"/>
                </a:solidFill>
                <a:latin typeface="Times New Roman" pitchFamily="18" charset="0"/>
              </a:rPr>
              <a:t>. </a:t>
            </a:r>
          </a:p>
          <a:p>
            <a:pPr algn="r" eaLnBrk="1" hangingPunct="1"/>
            <a:r>
              <a:rPr lang="ru-RU" sz="3000" b="1" i="1" dirty="0" smtClean="0">
                <a:solidFill>
                  <a:schemeClr val="bg1"/>
                </a:solidFill>
                <a:latin typeface="Times New Roman" pitchFamily="18" charset="0"/>
              </a:rPr>
              <a:t>»</a:t>
            </a:r>
          </a:p>
          <a:p>
            <a:pPr algn="r" eaLnBrk="1" hangingPunct="1"/>
            <a:endParaRPr lang="ru-RU" sz="2000" b="1" i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r" eaLnBrk="1" hangingPunct="1"/>
            <a:endParaRPr lang="fr-CA" sz="2000" b="1" i="1" dirty="0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9458" name="Picture 2" descr="C:\Users\User\Desktop\фото\IMG201905240927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643182"/>
            <a:ext cx="5214974" cy="339712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71604" y="142852"/>
            <a:ext cx="7429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 smtClean="0">
                <a:solidFill>
                  <a:schemeClr val="bg1"/>
                </a:solidFill>
                <a:latin typeface="Georgia" pitchFamily="18" charset="0"/>
              </a:rPr>
              <a:t>Виды одаренности по критерию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latin typeface="Georgia" pitchFamily="18" charset="0"/>
              </a:rPr>
              <a:t>“широта проявлений в различных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chemeClr val="bg1"/>
                </a:solidFill>
                <a:latin typeface="Georgia" pitchFamily="18" charset="0"/>
              </a:rPr>
              <a:t> видах деятельности”</a:t>
            </a:r>
            <a:r>
              <a:rPr lang="ru-RU" sz="2400" i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endParaRPr lang="ru-RU" sz="2400" i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2852"/>
            <a:ext cx="90011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Интеллектуальный тип</a:t>
            </a:r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Дети этого типа одаренности точно и глубоко анализируют учебный и </a:t>
            </a:r>
            <a:r>
              <a:rPr lang="ru-RU" alt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внеучебный</a:t>
            </a:r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материал, склонны к философскому осмыслению материала. Для них характерен высокий интеллект, развитый ум, благодаря которому они легко усваивают разные предметы. Они умеют самостоятельно получать знания и сами читают дополнительную литературу. </a:t>
            </a:r>
          </a:p>
          <a:p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Академический тип</a:t>
            </a:r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Дети данного типа также отличаются высоким интеллектом, однако на первый план выходят особые способности именно к обучению. Дети этого типа одаренности, прежде всего, умеют блестяще учиться. К числу академически одаренных учащихся часто относятся медалисты. </a:t>
            </a:r>
          </a:p>
          <a:p>
            <a:r>
              <a:rPr lang="ru-RU" alt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Художественный тип</a:t>
            </a:r>
            <a:r>
              <a:rPr lang="ru-RU" alt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Этот вид одаренности, как правило, проявляется в высоких достижениях в художественной деятельности – музыке, танце, живописи, скульптуре, сценической деятельности. Есть дети, у которых обнаруживается целый «веер» различных художественных способностей: ребенок и поет, и танцует, да еще и превосходно рисует, однако, есть и ребята лишь с одной ярко выраженной способностью такого рода.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363272" cy="5649491"/>
          </a:xfrm>
        </p:spPr>
        <p:txBody>
          <a:bodyPr>
            <a:normAutofit/>
          </a:bodyPr>
          <a:lstStyle/>
          <a:p>
            <a:r>
              <a:rPr lang="ru-RU" alt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Креативный тип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Выражается в нестандартности мышления, непохожем на других взгляде на мир. Нежелание этих детей идти «в ногу» со всеми остальными и является основой их одаренности,  на которой и строится их нестандартное видение мира. Для того, чтобы увидеть подлинные творческие способности этих учеников, им нужно предлагать нестандартные темы сочинений, особые творческие задания или исследовательские проекты. </a:t>
            </a:r>
            <a:endParaRPr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Лидерская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одаренн</a:t>
            </a:r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ость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характерна для детей, обладающих способностью понимать других людей, строить с ними отношения, руководить ими. Лидерская одаренность предполагает высокий уровень интеллекта, хорошо развитую интуицию, понимание чувств и потребностей других людей, способность к сопереживанию, яркое чувство юмора, помогающее им нравиться другим людям. </a:t>
            </a:r>
            <a:endParaRPr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Психомоторная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alt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одаренность. Детей, относящихся к данной группе, отличает: энергичность, стремление к участию во всевозможных соревнованиях, подвижных спортивных играх, быстрота реакции, легкость в движениях, их хорошая координация, физическая выносливость.</a:t>
            </a:r>
          </a:p>
        </p:txBody>
      </p:sp>
    </p:spTree>
    <p:extLst>
      <p:ext uri="{BB962C8B-B14F-4D97-AF65-F5344CB8AC3E}">
        <p14:creationId xmlns:p14="http://schemas.microsoft.com/office/powerpoint/2010/main" val="1455469616"/>
      </p:ext>
    </p:extLst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6"/>
          <p:cNvSpPr>
            <a:spLocks noGrp="1" noChangeArrowheads="1"/>
          </p:cNvSpPr>
          <p:nvPr>
            <p:ph type="title"/>
          </p:nvPr>
        </p:nvSpPr>
        <p:spPr bwMode="auto">
          <a:xfrm>
            <a:off x="3000364" y="274639"/>
            <a:ext cx="56864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Виды одарённости по критерию «форма проявления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28860" y="1500174"/>
            <a:ext cx="62151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Calibri" pitchFamily="34" charset="0"/>
              </a:rPr>
              <a:t>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Явная  одарённость </a:t>
            </a:r>
            <a:r>
              <a:rPr lang="ru-RU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проявляется в деятельности ребенка достаточно ярко и отчетливо (как бы “сама по себе”), в том числе и при неблагоприятных условиях. </a:t>
            </a:r>
          </a:p>
          <a:p>
            <a:pPr algn="ctr"/>
            <a:endParaRPr lang="ru-RU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Достижения ребенка </a:t>
            </a:r>
          </a:p>
          <a:p>
            <a:pPr algn="ctr"/>
            <a:r>
              <a:rPr lang="ru-RU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столь очевидны,</a:t>
            </a:r>
          </a:p>
          <a:p>
            <a:pPr algn="ctr"/>
            <a:r>
              <a:rPr lang="ru-RU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что его одаренность</a:t>
            </a:r>
          </a:p>
          <a:p>
            <a:pPr algn="ctr"/>
            <a:r>
              <a:rPr lang="ru-RU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 вызывает сомнения. </a:t>
            </a:r>
          </a:p>
          <a:p>
            <a:pPr algn="just"/>
            <a:endParaRPr lang="ru-RU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785795"/>
            <a:ext cx="60007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Скрытая одарённость</a:t>
            </a:r>
          </a:p>
          <a:p>
            <a:r>
              <a:rPr lang="ru-RU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проявляется в</a:t>
            </a:r>
          </a:p>
          <a:p>
            <a:pPr algn="just"/>
            <a:r>
              <a:rPr lang="ru-RU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деятельности</a:t>
            </a:r>
          </a:p>
          <a:p>
            <a:pPr algn="just"/>
            <a:r>
              <a:rPr lang="ru-RU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ребенка в менее</a:t>
            </a:r>
          </a:p>
          <a:p>
            <a:pPr algn="just"/>
            <a:r>
              <a:rPr lang="ru-RU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выраженной, </a:t>
            </a:r>
          </a:p>
          <a:p>
            <a:pPr algn="just"/>
            <a:r>
              <a:rPr lang="ru-RU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Замаскированной</a:t>
            </a:r>
          </a:p>
          <a:p>
            <a:pPr algn="just"/>
            <a:r>
              <a:rPr lang="ru-RU" sz="32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форме. </a:t>
            </a:r>
            <a:endParaRPr lang="ru-RU" sz="3200" i="1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C:\Users\User\AppData\Local\Microsoft\Windows\Temporary Internet Files\Content.Word\IMG202202221548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071678"/>
            <a:ext cx="3338518" cy="3776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опия 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098" y="0"/>
            <a:ext cx="9342384" cy="6858000"/>
          </a:xfrm>
          <a:prstGeom prst="rect">
            <a:avLst/>
          </a:prstGeom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571604" y="0"/>
            <a:ext cx="7572396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Этапы работы с одаренными детьми: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этап.  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Первоначальное выделение детей для дальнейшего обследования.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этап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представляет собой прохождение трех модулей: </a:t>
            </a: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085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с детьми – 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уточнение выявленной одаренности ребенка, проведение комплексного психолого-педагогического обследования</a:t>
            </a: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0850" algn="l"/>
              </a:tabLst>
            </a:pP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Работа с педагогами </a:t>
            </a:r>
            <a:r>
              <a:rPr lang="ru-RU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повышение профессионального мастерства с целью правильной организации работы с одаренным ребенком.</a:t>
            </a: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0850" algn="l"/>
              </a:tabLst>
            </a:pP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r>
              <a:rPr lang="ru-RU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помощь родителям в воспитании одаренного ребенка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0850" algn="l"/>
              </a:tabLst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 этап </a:t>
            </a:r>
            <a:r>
              <a:rPr lang="ru-RU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создание условий для развития одаренного ребенка в ДОУ.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0850" algn="l"/>
              </a:tabLst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  этап </a:t>
            </a:r>
            <a:r>
              <a:rPr lang="ru-RU" sz="24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мониторинг результатов сопровождения.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0850" algn="l"/>
              </a:tabLst>
            </a:pPr>
            <a:endParaRPr lang="ru-RU" sz="2400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0850" algn="l"/>
              </a:tabLst>
            </a:pP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313406"/>
              </p:ext>
            </p:extLst>
          </p:nvPr>
        </p:nvGraphicFramePr>
        <p:xfrm>
          <a:off x="0" y="1124744"/>
          <a:ext cx="9144000" cy="5315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41715" y="260648"/>
            <a:ext cx="80067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Поддержка одаренного ребенка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00500080"/>
      </p:ext>
    </p:extLst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Виды одаренности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34132735"/>
              </p:ext>
            </p:extLst>
          </p:nvPr>
        </p:nvGraphicFramePr>
        <p:xfrm>
          <a:off x="826718" y="2040960"/>
          <a:ext cx="7280754" cy="3250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209264"/>
      </p:ext>
    </p:extLst>
  </p:cSld>
  <p:clrMapOvr>
    <a:masterClrMapping/>
  </p:clrMapOvr>
  <p:transition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642918"/>
            <a:ext cx="607219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мире есть  только два достоинства,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 которыми можно и должно преклонятся с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благовением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гениальность и доброта сердечная.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i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Виктор</a:t>
            </a:r>
            <a:r>
              <a:rPr kumimoji="0" lang="ru-RU" sz="2800" b="0" i="1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Гюго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3471863" y="2743200"/>
            <a:ext cx="5457825" cy="1127125"/>
          </a:xfrm>
        </p:spPr>
        <p:txBody>
          <a:bodyPr/>
          <a:lstStyle/>
          <a:p>
            <a:pPr algn="l" eaLnBrk="1" hangingPunct="1"/>
            <a:r>
              <a:rPr lang="ru-RU" sz="3600" dirty="0" smtClean="0">
                <a:solidFill>
                  <a:schemeClr val="bg1"/>
                </a:solidFill>
                <a:latin typeface="Arial" charset="0"/>
              </a:rPr>
              <a:t> </a:t>
            </a:r>
            <a:endParaRPr lang="fr-CA" sz="36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3492500" y="1773238"/>
            <a:ext cx="5327650" cy="338455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5400" b="1" i="1" smtClean="0">
                <a:solidFill>
                  <a:schemeClr val="bg1"/>
                </a:solidFill>
                <a:latin typeface="Times New Roman" pitchFamily="18" charset="0"/>
              </a:rPr>
              <a:t>«Одаренный ребенок в ДОУ»</a:t>
            </a:r>
            <a:endParaRPr lang="ru-RU" sz="5400" b="1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/>
            <a:endParaRPr lang="ru-RU" b="1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/>
            <a:endParaRPr lang="ru-RU" b="1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/>
            <a:endParaRPr lang="ru-RU" b="1" smtClean="0">
              <a:solidFill>
                <a:schemeClr val="bg1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2000" b="1" smtClean="0">
                <a:solidFill>
                  <a:schemeClr val="bg1"/>
                </a:solidFill>
                <a:latin typeface="Times New Roman" pitchFamily="18" charset="0"/>
              </a:rPr>
              <a:t>             Методист ИМЦ Э.В. Зубарева</a:t>
            </a:r>
            <a:endParaRPr lang="fr-CA" sz="2000" b="1" smtClean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4" name="Рисунок 3" descr="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836712"/>
            <a:ext cx="650084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400" b="1" i="1" dirty="0" smtClean="0">
              <a:solidFill>
                <a:srgbClr val="204C82"/>
              </a:solidFill>
              <a:latin typeface="Times New Roman" pitchFamily="18" charset="0"/>
            </a:endParaRPr>
          </a:p>
          <a:p>
            <a:pPr algn="r"/>
            <a:endParaRPr lang="ru-RU" sz="2400" b="1" i="1" dirty="0" smtClean="0">
              <a:solidFill>
                <a:srgbClr val="204C82"/>
              </a:solidFill>
              <a:latin typeface="Times New Roman" pitchFamily="18" charset="0"/>
            </a:endParaRPr>
          </a:p>
          <a:p>
            <a:pPr algn="r"/>
            <a:r>
              <a:rPr lang="ru-RU" sz="2400" b="1" i="1" dirty="0" smtClean="0">
                <a:solidFill>
                  <a:srgbClr val="204C82"/>
                </a:solidFill>
                <a:latin typeface="Times New Roman" pitchFamily="18" charset="0"/>
              </a:rPr>
              <a:t>«Одаренность человека – это маленький             росточек, едва проклюнувшийся из земли и требующий к себе огромного внимания.  Необходимо холить и лелеять, ухаживать за ним, сделать все необходимое, чтобы он вырос и дал обильный плод».</a:t>
            </a:r>
            <a:br>
              <a:rPr lang="ru-RU" sz="2400" b="1" i="1" dirty="0" smtClean="0">
                <a:solidFill>
                  <a:srgbClr val="204C82"/>
                </a:solidFill>
                <a:latin typeface="Times New Roman" pitchFamily="18" charset="0"/>
              </a:rPr>
            </a:br>
            <a:r>
              <a:rPr lang="ru-RU" sz="2800" b="1" i="1" dirty="0" smtClean="0">
                <a:solidFill>
                  <a:srgbClr val="204C82"/>
                </a:solidFill>
                <a:latin typeface="Times New Roman" pitchFamily="18" charset="0"/>
              </a:rPr>
              <a:t>                                                                      </a:t>
            </a:r>
            <a:r>
              <a:rPr lang="ru-RU" sz="2400" b="1" i="1" dirty="0" smtClean="0">
                <a:solidFill>
                  <a:srgbClr val="204C82"/>
                </a:solidFill>
                <a:latin typeface="Times New Roman" pitchFamily="18" charset="0"/>
              </a:rPr>
              <a:t>В.А.Сухомлинский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endParaRPr lang="fr-CA" sz="2400" b="1" i="1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572560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Федеральные государственные  </a:t>
            </a:r>
            <a:r>
              <a:rPr lang="ru-RU" sz="2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образовательные стандарты 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структуре основной общеобразовательной программы дошкольного образования.</a:t>
            </a:r>
          </a:p>
          <a:p>
            <a:pPr algn="just"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-Рабочая концепция одаренности.</a:t>
            </a:r>
          </a:p>
          <a:p>
            <a:pPr lvl="0"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-Федеральная целевая программа «Одаренные дети».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4"/>
          <p:cNvSpPr>
            <a:spLocks noGrp="1" noChangeArrowheads="1"/>
          </p:cNvSpPr>
          <p:nvPr>
            <p:ph idx="1"/>
          </p:nvPr>
        </p:nvSpPr>
        <p:spPr bwMode="auto">
          <a:xfrm>
            <a:off x="457200" y="642918"/>
            <a:ext cx="8186766" cy="538333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Одаренность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это системное, развивающееся в течение жизни качество психики, которое определяет возможность достижения человеком более высоких, незаурядных результатов в одном или нескольких видах деятельности по сравнению с другими людьми. 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Признаки одаренности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 особенности одаренного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которые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проявляютсяв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его реальной деятельности 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быть оценены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уровне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наблюдения за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характером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его действий.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3471863" y="2743200"/>
            <a:ext cx="5457825" cy="1127125"/>
          </a:xfrm>
        </p:spPr>
        <p:txBody>
          <a:bodyPr/>
          <a:lstStyle/>
          <a:p>
            <a:pPr algn="l" eaLnBrk="1" hangingPunct="1"/>
            <a:r>
              <a:rPr lang="ru-RU" sz="3600" smtClean="0">
                <a:solidFill>
                  <a:schemeClr val="bg1"/>
                </a:solidFill>
                <a:latin typeface="Arial" charset="0"/>
              </a:rPr>
              <a:t> </a:t>
            </a:r>
            <a:endParaRPr lang="fr-CA" sz="36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Рисунок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4348" y="357166"/>
            <a:ext cx="7786742" cy="60016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Статистика:</a:t>
            </a:r>
            <a:r>
              <a:rPr lang="ru-RU" sz="2400" b="1" i="1" dirty="0" smtClean="0">
                <a:solidFill>
                  <a:schemeClr val="tx2"/>
                </a:solidFill>
              </a:rPr>
              <a:t> </a:t>
            </a:r>
          </a:p>
          <a:p>
            <a:pPr algn="just"/>
            <a:r>
              <a:rPr lang="ru-RU" dirty="0" smtClean="0">
                <a:solidFill>
                  <a:schemeClr val="tx2"/>
                </a:solidFill>
              </a:rPr>
              <a:t>       	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Примерно пятая часть дошкольников может быть отнесена к одарённым детям. Но они, как правило, лишены необходимой для развития их талантов поддержки, в результате всего лишь 2-5% детского поколения действительно проявляют себя как одарённые.  </a:t>
            </a:r>
          </a:p>
          <a:p>
            <a:pPr algn="just"/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  Интеллектуально одарено</a:t>
            </a:r>
          </a:p>
          <a:p>
            <a:pPr algn="just"/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 2% детей, с повышенными</a:t>
            </a:r>
          </a:p>
          <a:p>
            <a:pPr algn="just"/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 умственными способностями</a:t>
            </a:r>
          </a:p>
          <a:p>
            <a:pPr algn="just"/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 -15 -16%, то есть в общем </a:t>
            </a:r>
          </a:p>
          <a:p>
            <a:pPr algn="just"/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18 детей из ста. Из 5 одаренных </a:t>
            </a:r>
          </a:p>
          <a:p>
            <a:pPr algn="just"/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детей выявляется только один. </a:t>
            </a:r>
          </a:p>
          <a:p>
            <a:pPr algn="just"/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Однако, и это не означает, </a:t>
            </a:r>
          </a:p>
          <a:p>
            <a:pPr algn="just"/>
            <a:r>
              <a:rPr lang="ru-RU" sz="2400" b="1" i="1" dirty="0" smtClean="0">
                <a:solidFill>
                  <a:schemeClr val="tx2"/>
                </a:solidFill>
                <a:latin typeface="Times New Roman" pitchFamily="18" charset="0"/>
              </a:rPr>
              <a:t>что одаренность такого ребенка будет развиваться и совершенствоваться в дальнейшем.</a:t>
            </a:r>
            <a:endParaRPr lang="fr-CA" sz="2400" b="1" i="1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8" name="Рисунок 7" descr="https://sun9-6.userapi.com/impg/mHxcTAQuXhIGT3TW6USEVn0JJYNnacUaLWY4mg/Ho3QwTnWWCs.jpg?size=780x1040&amp;quality=96&amp;sign=315c346200f248bbc9b871a409541069&amp;type=album"/>
          <p:cNvPicPr/>
          <p:nvPr/>
        </p:nvPicPr>
        <p:blipFill>
          <a:blip r:embed="rId3"/>
          <a:srcRect t="22895" b="31981"/>
          <a:stretch>
            <a:fillRect/>
          </a:stretch>
        </p:blipFill>
        <p:spPr bwMode="auto">
          <a:xfrm>
            <a:off x="5429256" y="2714621"/>
            <a:ext cx="35719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P10101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3571876"/>
            <a:ext cx="3428992" cy="2571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AppData\Local\Microsoft\Windows\Temporary Internet Files\Content.Word\IMG202202221549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85728"/>
            <a:ext cx="4000528" cy="306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sun9-87.userapi.com/impf/c834103/v834103267/fc0b4/JAkpIjRO1NQ.jpg?size=1280x960&amp;quality=96&amp;sign=7c0239e5548c1c3cf072089ea0e3f1cf&amp;type=albu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0"/>
            <a:ext cx="3357586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:\DCIM\138___02\IMG_038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357290" y="642918"/>
            <a:ext cx="1790700" cy="2019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:\DCIM\138___02\IMG_038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104346" y="4396984"/>
            <a:ext cx="2000250" cy="1921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s://sun9-76.userapi.com/impf/c824602/v824602095/133739/fFpvfqetdnc.jpg?size=1280x960&amp;quality=96&amp;sign=659cfef63d38f676e43d381549d260ac&amp;type=albu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786190"/>
            <a:ext cx="478634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</p:pic>
      <p:pic>
        <p:nvPicPr>
          <p:cNvPr id="8" name="Рисунок 7" descr="https://sun9-63.userapi.com/impf/c834203/v834203095/1372b9/S95YFq_cORc.jpg?size=1280x960&amp;quality=96&amp;sign=61df323f9fb394c0b4c24b498d930b8e&amp;type=album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85728"/>
            <a:ext cx="378621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1285860"/>
            <a:ext cx="6429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i="1" dirty="0">
              <a:solidFill>
                <a:schemeClr val="tx2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57158" y="428604"/>
            <a:ext cx="8286808" cy="5647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Типичные черты одаренных детей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 занятиях все легко и быстро схватывают;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знают многое о таких событиях и проблемах, о которых их сверстники не догадываются;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быстро запоминают услышанное или прочитанное;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решают сложные задачи, требующие умственного усилия;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-задают много вопросов, интересуются многим и часто спрашивают;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-оригинально мыслят и предлагают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неожиданные ответы и решения;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 восприимчивы,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наблюдательны быстро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реагируют на все новое, неожиданное.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86000" y="714357"/>
            <a:ext cx="607221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ru-RU" sz="3200" b="1" i="1" dirty="0" smtClean="0">
                <a:solidFill>
                  <a:schemeClr val="tx2"/>
                </a:solidFill>
                <a:latin typeface="Times New Roman" pitchFamily="18" charset="0"/>
              </a:rPr>
              <a:t>Проблемы одаренных детей</a:t>
            </a:r>
          </a:p>
          <a:p>
            <a:pPr marL="457200" indent="-457200" algn="just"/>
            <a:endParaRPr lang="ru-RU" sz="800" b="1" i="1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2600" i="1" dirty="0" smtClean="0">
                <a:solidFill>
                  <a:schemeClr val="tx2"/>
                </a:solidFill>
                <a:latin typeface="Times New Roman" pitchFamily="18" charset="0"/>
              </a:rPr>
              <a:t>Погружение в философские проблемы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2600" i="1" dirty="0" smtClean="0">
                <a:solidFill>
                  <a:schemeClr val="tx2"/>
                </a:solidFill>
                <a:latin typeface="Times New Roman" pitchFamily="18" charset="0"/>
              </a:rPr>
              <a:t>Несоответствие между физическим, интеллектуальным и социальным развитием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2600" i="1" dirty="0" smtClean="0">
                <a:solidFill>
                  <a:schemeClr val="tx2"/>
                </a:solidFill>
                <a:latin typeface="Times New Roman" pitchFamily="18" charset="0"/>
              </a:rPr>
              <a:t>Стремление к совершенству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2600" i="1" dirty="0" smtClean="0">
                <a:solidFill>
                  <a:schemeClr val="tx2"/>
                </a:solidFill>
                <a:latin typeface="Times New Roman" pitchFamily="18" charset="0"/>
              </a:rPr>
              <a:t>Ощущение неуязвимости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2600" i="1" dirty="0" smtClean="0">
                <a:solidFill>
                  <a:schemeClr val="tx2"/>
                </a:solidFill>
                <a:latin typeface="Times New Roman" pitchFamily="18" charset="0"/>
              </a:rPr>
              <a:t>Нереалистические цели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2600" i="1" dirty="0" smtClean="0">
                <a:solidFill>
                  <a:schemeClr val="tx2"/>
                </a:solidFill>
                <a:latin typeface="Times New Roman" pitchFamily="18" charset="0"/>
              </a:rPr>
              <a:t>Сверхчувствительность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2600" i="1" dirty="0" smtClean="0">
                <a:solidFill>
                  <a:schemeClr val="tx2"/>
                </a:solidFill>
                <a:latin typeface="Times New Roman" pitchFamily="18" charset="0"/>
              </a:rPr>
              <a:t>Потребность во внимании взрослых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2600" i="1" dirty="0" smtClean="0">
                <a:solidFill>
                  <a:schemeClr val="tx2"/>
                </a:solidFill>
                <a:latin typeface="Times New Roman" pitchFamily="18" charset="0"/>
              </a:rPr>
              <a:t>Нетерпимость.</a:t>
            </a:r>
            <a:endParaRPr lang="ru-RU" sz="2600" i="1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6" name="Рисунок 5" descr="C:\Users\User\AppData\Local\Microsoft\Windows\Temporary Internet Files\Content.Word\IMG202202221554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214554"/>
            <a:ext cx="2586068" cy="2333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649</TotalTime>
  <Words>821</Words>
  <Application>Microsoft Office PowerPoint</Application>
  <PresentationFormat>Экран (4:3)</PresentationFormat>
  <Paragraphs>109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Интеграл</vt:lpstr>
      <vt:lpstr> </vt:lpstr>
      <vt:lpstr> </vt:lpstr>
      <vt:lpstr>Нормативные документы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одарённости по критерию «форма проявления»</vt:lpstr>
      <vt:lpstr>Презентация PowerPoint</vt:lpstr>
      <vt:lpstr>Презентация PowerPoint</vt:lpstr>
      <vt:lpstr>Презентация PowerPoint</vt:lpstr>
      <vt:lpstr>Виды одаренности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cp:lastModifiedBy>Пользователь Windows</cp:lastModifiedBy>
  <cp:revision>106</cp:revision>
  <dcterms:modified xsi:type="dcterms:W3CDTF">2022-02-27T17:59:36Z</dcterms:modified>
</cp:coreProperties>
</file>